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3"/>
    <p:sldId id="260" r:id="rId4"/>
    <p:sldId id="261" r:id="rId5"/>
    <p:sldId id="262" r:id="rId6"/>
    <p:sldId id="272" r:id="rId7"/>
    <p:sldId id="263" r:id="rId8"/>
    <p:sldId id="264" r:id="rId9"/>
    <p:sldId id="274" r:id="rId10"/>
    <p:sldId id="273" r:id="rId11"/>
    <p:sldId id="265" r:id="rId12"/>
    <p:sldId id="276" r:id="rId13"/>
    <p:sldId id="275" r:id="rId14"/>
    <p:sldId id="278" r:id="rId15"/>
    <p:sldId id="277" r:id="rId17"/>
    <p:sldId id="279" r:id="rId18"/>
    <p:sldId id="280" r:id="rId19"/>
    <p:sldId id="281" r:id="rId20"/>
    <p:sldId id="266" r:id="rId21"/>
    <p:sldId id="267" r:id="rId22"/>
    <p:sldId id="268" r:id="rId23"/>
    <p:sldId id="269" r:id="rId24"/>
  </p:sldIdLst>
  <p:sldSz cx="18288000" cy="10287000"/>
  <p:notesSz cx="6858000" cy="9144000"/>
  <p:embeddedFontLst>
    <p:embeddedFont>
      <p:font typeface="Montserrat Classic Bold" panose="00000800000000000000" charset="0"/>
      <p:bold r:id="rId28"/>
    </p:embeddedFont>
    <p:embeddedFont>
      <p:font typeface="Montserrat Classic" panose="00000500000000000000"/>
      <p:regular r:id="rId29"/>
    </p:embeddedFont>
    <p:embeddedFont>
      <p:font typeface="Montserrat Bold" panose="00000800000000000000"/>
      <p:bold r:id="rId30"/>
    </p:embeddedFont>
    <p:embeddedFont>
      <p:font typeface="Montserrat" panose="00000500000000000000"/>
      <p:regular r:id="rId31"/>
    </p:embeddedFont>
    <p:embeddedFont>
      <p:font typeface="Montserrat" panose="00000500000000000000" charset="0"/>
      <p:regular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4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8" d="100"/>
          <a:sy n="78" d="100"/>
        </p:scale>
        <p:origin x="-29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85C75-6885-46ED-B523-E84BDF068C3E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085F6-921A-42F3-A61C-A5BE8024897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085F6-921A-42F3-A61C-A5BE8024897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085F6-921A-42F3-A61C-A5BE8024897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jpeg"/><Relationship Id="rId3" Type="http://schemas.openxmlformats.org/officeDocument/2006/relationships/image" Target="../media/image2.sv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hyperlink" Target="https://ieee-dataport.org/competitions/parasitic-egg-detection-and-classification-microscopic-images#file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270437" cy="10287000"/>
            <a:chOff x="0" y="0"/>
            <a:chExt cx="1636058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/>
            <a:srcRect l="18949" r="18949"/>
            <a:stretch>
              <a:fillRect/>
            </a:stretch>
          </p:blipFill>
          <p:spPr>
            <a:xfrm flipH="1">
              <a:off x="0" y="0"/>
              <a:ext cx="16360583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10800000">
            <a:off x="2118892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91200" y="1790700"/>
            <a:ext cx="11772900" cy="5642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 smtClean="0">
                <a:solidFill>
                  <a:srgbClr val="E74D4E"/>
                </a:solidFill>
                <a:latin typeface="Montserrat Classic Bold" panose="00000800000000000000" charset="0"/>
              </a:rPr>
              <a:t>PARASITIC </a:t>
            </a:r>
            <a:r>
              <a:rPr lang="en-US" sz="8000" dirty="0">
                <a:solidFill>
                  <a:srgbClr val="E74D4E"/>
                </a:solidFill>
                <a:latin typeface="Montserrat Classic Bold" panose="00000800000000000000" charset="0"/>
              </a:rPr>
              <a:t>EGG MULTICLASS OBJECT DETECTION AND COUNTING IN MICROSCOPIC IMAGES</a:t>
            </a:r>
            <a:endParaRPr lang="en-US" sz="8000" spc="-80" dirty="0">
              <a:solidFill>
                <a:srgbClr val="E74D4E"/>
              </a:solidFill>
              <a:latin typeface="Montserrat Classic Bold" panose="00000800000000000000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356848" y="7817223"/>
            <a:ext cx="590550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60"/>
              </a:lnSpc>
            </a:pPr>
            <a:r>
              <a:rPr lang="en-US" sz="3600" spc="-36" dirty="0" smtClean="0">
                <a:solidFill>
                  <a:srgbClr val="000000"/>
                </a:solidFill>
                <a:latin typeface="Montserrat Classic" panose="00000500000000000000"/>
              </a:rPr>
              <a:t>Alan Turing X Al </a:t>
            </a:r>
            <a:r>
              <a:rPr lang="en-US" sz="3600" spc="-36" dirty="0" err="1" smtClean="0">
                <a:solidFill>
                  <a:srgbClr val="000000"/>
                </a:solidFill>
                <a:latin typeface="Montserrat Classic" panose="00000500000000000000"/>
              </a:rPr>
              <a:t>Jazari</a:t>
            </a:r>
            <a:endParaRPr lang="en-US" sz="3600" spc="-36" dirty="0">
              <a:solidFill>
                <a:srgbClr val="000000"/>
              </a:solidFill>
              <a:latin typeface="Montserrat Classic" panose="000005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40859" y="8343900"/>
            <a:ext cx="2821489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</a:pPr>
            <a:r>
              <a:rPr lang="en-US" sz="2100" spc="-21" dirty="0" smtClean="0">
                <a:solidFill>
                  <a:srgbClr val="545454"/>
                </a:solidFill>
                <a:latin typeface="Montserrat Classic" panose="00000500000000000000"/>
              </a:rPr>
              <a:t>4 Nov 2023</a:t>
            </a:r>
            <a:endParaRPr lang="en-US" sz="2100" spc="-21" dirty="0">
              <a:solidFill>
                <a:srgbClr val="545454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1" y="1938175"/>
            <a:ext cx="6286500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latin typeface="Montserrat" panose="00000500000000000000" charset="0"/>
              </a:rPr>
              <a:t>metrics/precision :0.994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train/</a:t>
            </a:r>
            <a:r>
              <a:rPr lang="en-US" sz="2000" dirty="0" err="1">
                <a:latin typeface="Montserrat" panose="00000500000000000000" charset="0"/>
              </a:rPr>
              <a:t>cls_loss</a:t>
            </a:r>
            <a:r>
              <a:rPr lang="en-US" sz="2000" dirty="0">
                <a:latin typeface="Montserrat" panose="00000500000000000000" charset="0"/>
              </a:rPr>
              <a:t> : 0.0015849 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train/</a:t>
            </a:r>
            <a:r>
              <a:rPr lang="en-US" sz="2000" dirty="0" err="1">
                <a:latin typeface="Montserrat" panose="00000500000000000000" charset="0"/>
              </a:rPr>
              <a:t>box_loss</a:t>
            </a:r>
            <a:r>
              <a:rPr lang="en-US" sz="2000" dirty="0">
                <a:latin typeface="Montserrat" panose="00000500000000000000" charset="0"/>
              </a:rPr>
              <a:t> : 0.010212 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train/</a:t>
            </a:r>
            <a:r>
              <a:rPr lang="en-US" sz="2000" dirty="0" err="1">
                <a:latin typeface="Montserrat" panose="00000500000000000000" charset="0"/>
              </a:rPr>
              <a:t>obj_loss</a:t>
            </a:r>
            <a:r>
              <a:rPr lang="en-US" sz="2000" dirty="0">
                <a:latin typeface="Montserrat" panose="00000500000000000000" charset="0"/>
              </a:rPr>
              <a:t> : 0.0040075 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metrics/mAP_0.5 : 0.99371 </a:t>
            </a:r>
            <a:br>
              <a:rPr lang="en-US" sz="2000" dirty="0">
                <a:latin typeface="Montserrat" panose="00000500000000000000" charset="0"/>
              </a:rPr>
            </a:br>
            <a:r>
              <a:rPr lang="en-US" sz="2000" dirty="0" err="1">
                <a:latin typeface="Montserrat" panose="00000500000000000000" charset="0"/>
              </a:rPr>
              <a:t>val</a:t>
            </a:r>
            <a:r>
              <a:rPr lang="en-US" sz="2000" dirty="0">
                <a:latin typeface="Montserrat" panose="00000500000000000000" charset="0"/>
              </a:rPr>
              <a:t>/</a:t>
            </a:r>
            <a:r>
              <a:rPr lang="en-US" sz="2000" dirty="0" err="1">
                <a:latin typeface="Montserrat" panose="00000500000000000000" charset="0"/>
              </a:rPr>
              <a:t>box_loss</a:t>
            </a:r>
            <a:r>
              <a:rPr lang="en-US" sz="2000" dirty="0">
                <a:latin typeface="Montserrat" panose="00000500000000000000" charset="0"/>
              </a:rPr>
              <a:t> : 0.0076392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 err="1">
                <a:latin typeface="Montserrat" panose="00000500000000000000" charset="0"/>
              </a:rPr>
              <a:t>val</a:t>
            </a:r>
            <a:r>
              <a:rPr lang="en-US" sz="2000" dirty="0">
                <a:latin typeface="Montserrat" panose="00000500000000000000" charset="0"/>
              </a:rPr>
              <a:t>/</a:t>
            </a:r>
            <a:r>
              <a:rPr lang="en-US" sz="2000" dirty="0" err="1">
                <a:latin typeface="Montserrat" panose="00000500000000000000" charset="0"/>
              </a:rPr>
              <a:t>obj_loss</a:t>
            </a:r>
            <a:r>
              <a:rPr lang="en-US" sz="2000" dirty="0">
                <a:latin typeface="Montserrat" panose="00000500000000000000" charset="0"/>
              </a:rPr>
              <a:t> : 0.0024887      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 err="1">
                <a:latin typeface="Montserrat" panose="00000500000000000000" charset="0"/>
              </a:rPr>
              <a:t>val</a:t>
            </a:r>
            <a:r>
              <a:rPr lang="en-US" sz="2000" dirty="0">
                <a:latin typeface="Montserrat" panose="00000500000000000000" charset="0"/>
              </a:rPr>
              <a:t>/</a:t>
            </a:r>
            <a:r>
              <a:rPr lang="en-US" sz="2000" dirty="0" err="1">
                <a:latin typeface="Montserrat" panose="00000500000000000000" charset="0"/>
              </a:rPr>
              <a:t>cls_loss</a:t>
            </a:r>
            <a:r>
              <a:rPr lang="en-US" sz="2000" dirty="0">
                <a:latin typeface="Montserrat" panose="00000500000000000000" charset="0"/>
              </a:rPr>
              <a:t> : 0.0000907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Error Test : 5.5%</a:t>
            </a:r>
            <a:endParaRPr lang="en-US" sz="2000" dirty="0">
              <a:latin typeface="Montserrat" panose="00000500000000000000" charset="0"/>
            </a:endParaRPr>
          </a:p>
          <a:p>
            <a:br>
              <a:rPr lang="en-US" sz="2000" dirty="0"/>
            </a:br>
            <a:endParaRPr lang="en-US" sz="2000" dirty="0">
              <a:solidFill>
                <a:srgbClr val="141414"/>
              </a:solidFill>
              <a:latin typeface="Montserrat" panose="000005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085850"/>
            <a:ext cx="9439405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 dirty="0" smtClean="0">
                <a:solidFill>
                  <a:srgbClr val="E74D4E"/>
                </a:solidFill>
                <a:latin typeface="Montserrat Bold" panose="00000800000000000000"/>
              </a:rPr>
              <a:t>Results</a:t>
            </a:r>
            <a:endParaRPr lang="en-US" sz="4800" spc="-48" dirty="0">
              <a:solidFill>
                <a:srgbClr val="E74D4E"/>
              </a:solidFill>
              <a:latin typeface="Montserrat Bold" panose="00000800000000000000"/>
            </a:endParaRPr>
          </a:p>
        </p:txBody>
      </p:sp>
      <p:pic>
        <p:nvPicPr>
          <p:cNvPr id="5122" name="Picture 2" descr="A group of images of dirt&#10;&#10;Description automatically generated with medium confidenc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784" y="0"/>
            <a:ext cx="10896600" cy="467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group of images of dirt&#10;&#10;Description automatically generated with medium confid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784" y="4991100"/>
            <a:ext cx="10872216" cy="466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2"/>
          <p:cNvSpPr txBox="1"/>
          <p:nvPr/>
        </p:nvSpPr>
        <p:spPr>
          <a:xfrm>
            <a:off x="10820400" y="4693991"/>
            <a:ext cx="62865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 smtClean="0">
                <a:latin typeface="Montserrat" panose="00000500000000000000" charset="0"/>
              </a:rPr>
              <a:t>Annotation</a:t>
            </a:r>
            <a:endParaRPr lang="en-US" sz="2000" dirty="0">
              <a:latin typeface="Montserrat" panose="00000500000000000000" charset="0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11353800" y="9657094"/>
            <a:ext cx="62865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 smtClean="0">
                <a:latin typeface="Montserrat" panose="00000500000000000000" charset="0"/>
              </a:rPr>
              <a:t>Validation</a:t>
            </a:r>
            <a:endParaRPr lang="en-US" sz="2000" dirty="0" smtClean="0">
              <a:latin typeface="Montserrat" panose="00000500000000000000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 graph of a number of data&#10;&#10;Description automatically generated with medium confidenc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76" y="723900"/>
            <a:ext cx="17449800" cy="872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38175"/>
            <a:ext cx="13650249" cy="5232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000" dirty="0">
                <a:latin typeface="Montserrat" panose="00000500000000000000" charset="0"/>
              </a:rPr>
              <a:t>Model </a:t>
            </a:r>
            <a:r>
              <a:rPr lang="en-US" sz="2000" dirty="0" smtClean="0">
                <a:latin typeface="Montserrat" panose="00000500000000000000" charset="0"/>
              </a:rPr>
              <a:t>		: YOLOv5m</a:t>
            </a:r>
            <a:endParaRPr lang="en-US" sz="2000" dirty="0" smtClean="0">
              <a:latin typeface="Montserrat" panose="00000500000000000000" charset="0"/>
            </a:endParaRPr>
          </a:p>
          <a:p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Dataset used : Full </a:t>
            </a:r>
            <a:r>
              <a:rPr lang="en-US" sz="2000" dirty="0" smtClean="0">
                <a:latin typeface="Montserrat" panose="00000500000000000000" charset="0"/>
              </a:rPr>
              <a:t>dataset</a:t>
            </a:r>
            <a:endParaRPr lang="en-US" sz="2000" dirty="0" smtClean="0">
              <a:latin typeface="Montserrat" panose="00000500000000000000" charset="0"/>
            </a:endParaRPr>
          </a:p>
          <a:p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Split </a:t>
            </a:r>
            <a:r>
              <a:rPr lang="en-US" sz="2000" dirty="0" smtClean="0">
                <a:latin typeface="Montserrat" panose="00000500000000000000" charset="0"/>
              </a:rPr>
              <a:t>		: </a:t>
            </a:r>
            <a:r>
              <a:rPr lang="en-US" sz="2000" dirty="0">
                <a:latin typeface="Montserrat" panose="00000500000000000000" charset="0"/>
              </a:rPr>
              <a:t>Train  8800 (800 per category)</a:t>
            </a:r>
            <a:br>
              <a:rPr lang="en-US" sz="2000" dirty="0">
                <a:latin typeface="Montserrat" panose="00000500000000000000" charset="0"/>
              </a:rPr>
            </a:br>
            <a:r>
              <a:rPr lang="en-US" sz="2000" dirty="0">
                <a:latin typeface="Montserrat" panose="00000500000000000000" charset="0"/>
              </a:rPr>
              <a:t>  </a:t>
            </a:r>
            <a:r>
              <a:rPr lang="en-US" sz="2000" dirty="0" smtClean="0">
                <a:latin typeface="Montserrat" panose="00000500000000000000" charset="0"/>
              </a:rPr>
              <a:t>		  Val</a:t>
            </a:r>
            <a:r>
              <a:rPr lang="en-US" sz="2000" dirty="0">
                <a:latin typeface="Montserrat" panose="00000500000000000000" charset="0"/>
              </a:rPr>
              <a:t>  2200 (200 per category)</a:t>
            </a:r>
            <a:br>
              <a:rPr lang="en-US" sz="2000" dirty="0">
                <a:latin typeface="Montserrat" panose="00000500000000000000" charset="0"/>
              </a:rPr>
            </a:br>
            <a:r>
              <a:rPr lang="en-US" sz="2000" dirty="0">
                <a:latin typeface="Montserrat" panose="00000500000000000000" charset="0"/>
              </a:rPr>
              <a:t>  </a:t>
            </a:r>
            <a:r>
              <a:rPr lang="en-US" sz="2000" dirty="0" smtClean="0">
                <a:latin typeface="Montserrat" panose="00000500000000000000" charset="0"/>
              </a:rPr>
              <a:t>		  Test</a:t>
            </a:r>
            <a:r>
              <a:rPr lang="en-US" sz="2000" dirty="0">
                <a:latin typeface="Montserrat" panose="00000500000000000000" charset="0"/>
              </a:rPr>
              <a:t>  </a:t>
            </a:r>
            <a:r>
              <a:rPr lang="en-US" sz="2000" dirty="0" smtClean="0">
                <a:latin typeface="Montserrat" panose="00000500000000000000" charset="0"/>
              </a:rPr>
              <a:t>2200</a:t>
            </a:r>
            <a:endParaRPr lang="en-US" sz="2000" dirty="0" smtClean="0">
              <a:latin typeface="Montserrat" panose="00000500000000000000" charset="0"/>
            </a:endParaRPr>
          </a:p>
          <a:p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Batch </a:t>
            </a:r>
            <a:r>
              <a:rPr lang="en-US" sz="2000" dirty="0" smtClean="0">
                <a:latin typeface="Montserrat" panose="00000500000000000000" charset="0"/>
              </a:rPr>
              <a:t>		: 12</a:t>
            </a:r>
            <a:endParaRPr lang="en-US" sz="2000" dirty="0" smtClean="0">
              <a:latin typeface="Montserrat" panose="00000500000000000000" charset="0"/>
            </a:endParaRPr>
          </a:p>
          <a:p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Epochs </a:t>
            </a:r>
            <a:r>
              <a:rPr lang="en-US" sz="2000" dirty="0" smtClean="0">
                <a:latin typeface="Montserrat" panose="00000500000000000000" charset="0"/>
              </a:rPr>
              <a:t>	: 40</a:t>
            </a:r>
            <a:endParaRPr lang="en-US" sz="2000" dirty="0" smtClean="0">
              <a:latin typeface="Montserrat" panose="00000500000000000000" charset="0"/>
            </a:endParaRPr>
          </a:p>
          <a:p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Workers </a:t>
            </a:r>
            <a:r>
              <a:rPr lang="en-US" sz="2000" dirty="0" smtClean="0">
                <a:latin typeface="Montserrat" panose="00000500000000000000" charset="0"/>
              </a:rPr>
              <a:t>	: 32</a:t>
            </a:r>
            <a:endParaRPr lang="en-US" sz="2000" dirty="0" smtClean="0">
              <a:latin typeface="Montserrat" panose="00000500000000000000" charset="0"/>
            </a:endParaRPr>
          </a:p>
          <a:p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Optimizer </a:t>
            </a:r>
            <a:r>
              <a:rPr lang="en-US" sz="2000" dirty="0" smtClean="0">
                <a:latin typeface="Montserrat" panose="00000500000000000000" charset="0"/>
              </a:rPr>
              <a:t>	: </a:t>
            </a:r>
            <a:r>
              <a:rPr lang="en-US" sz="2000" dirty="0" err="1" smtClean="0">
                <a:latin typeface="Montserrat" panose="00000500000000000000" charset="0"/>
              </a:rPr>
              <a:t>AdamW</a:t>
            </a:r>
            <a:endParaRPr lang="en-US" sz="2000" dirty="0">
              <a:latin typeface="Montserrat" panose="00000500000000000000" charset="0"/>
            </a:endParaRPr>
          </a:p>
          <a:p>
            <a:br>
              <a:rPr lang="en-US" sz="2000" dirty="0">
                <a:latin typeface="Montserrat" panose="00000500000000000000" charset="0"/>
              </a:rPr>
            </a:br>
            <a:endParaRPr lang="en-US" sz="2000" dirty="0">
              <a:solidFill>
                <a:srgbClr val="141414"/>
              </a:solidFill>
              <a:latin typeface="Montserrat" panose="00000500000000000000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085850"/>
            <a:ext cx="9439405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 dirty="0" smtClean="0">
                <a:solidFill>
                  <a:srgbClr val="E74D4E"/>
                </a:solidFill>
                <a:latin typeface="Montserrat Bold" panose="00000800000000000000"/>
              </a:rPr>
              <a:t>Experiment 3</a:t>
            </a:r>
            <a:endParaRPr lang="en-US" sz="4800" spc="-48" dirty="0">
              <a:solidFill>
                <a:srgbClr val="E74D4E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1" y="1938175"/>
            <a:ext cx="62865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latin typeface="Montserrat" panose="00000500000000000000" charset="0"/>
              </a:rPr>
              <a:t>train/</a:t>
            </a:r>
            <a:r>
              <a:rPr lang="en-US" sz="2000" dirty="0" err="1">
                <a:latin typeface="Montserrat" panose="00000500000000000000" charset="0"/>
              </a:rPr>
              <a:t>box_loss</a:t>
            </a:r>
            <a:r>
              <a:rPr lang="en-US" sz="2000" dirty="0">
                <a:latin typeface="Montserrat" panose="00000500000000000000" charset="0"/>
              </a:rPr>
              <a:t> : 0.0087767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train/</a:t>
            </a:r>
            <a:r>
              <a:rPr lang="en-US" sz="2000" dirty="0" err="1">
                <a:latin typeface="Montserrat" panose="00000500000000000000" charset="0"/>
              </a:rPr>
              <a:t>obj_loss</a:t>
            </a:r>
            <a:r>
              <a:rPr lang="en-US" sz="2000" dirty="0">
                <a:latin typeface="Montserrat" panose="00000500000000000000" charset="0"/>
              </a:rPr>
              <a:t> : 0.0032953</a:t>
            </a:r>
            <a:br>
              <a:rPr lang="en-US" sz="2000" dirty="0">
                <a:latin typeface="Montserrat" panose="00000500000000000000" charset="0"/>
              </a:rPr>
            </a:br>
            <a:r>
              <a:rPr lang="en-US" sz="2000" dirty="0">
                <a:latin typeface="Montserrat" panose="00000500000000000000" charset="0"/>
              </a:rPr>
              <a:t>train/</a:t>
            </a:r>
            <a:r>
              <a:rPr lang="en-US" sz="2000" dirty="0" err="1">
                <a:latin typeface="Montserrat" panose="00000500000000000000" charset="0"/>
              </a:rPr>
              <a:t>cls_loss</a:t>
            </a:r>
            <a:r>
              <a:rPr lang="en-US" sz="2000" dirty="0">
                <a:latin typeface="Montserrat" panose="00000500000000000000" charset="0"/>
              </a:rPr>
              <a:t> : 0.0007418</a:t>
            </a:r>
            <a:br>
              <a:rPr lang="en-US" sz="2000" dirty="0">
                <a:latin typeface="Montserrat" panose="00000500000000000000" charset="0"/>
              </a:rPr>
            </a:br>
            <a:r>
              <a:rPr lang="en-US" sz="2000" dirty="0">
                <a:latin typeface="Montserrat" panose="00000500000000000000" charset="0"/>
              </a:rPr>
              <a:t>metrics/precision : 0.99633 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metrics/mAP_0.5 : 0.99423 </a:t>
            </a:r>
            <a:br>
              <a:rPr lang="en-US" sz="2000" dirty="0">
                <a:latin typeface="Montserrat" panose="00000500000000000000" charset="0"/>
              </a:rPr>
            </a:br>
            <a:r>
              <a:rPr lang="en-US" sz="2000" dirty="0" err="1">
                <a:latin typeface="Montserrat" panose="00000500000000000000" charset="0"/>
              </a:rPr>
              <a:t>val</a:t>
            </a:r>
            <a:r>
              <a:rPr lang="en-US" sz="2000" dirty="0">
                <a:latin typeface="Montserrat" panose="00000500000000000000" charset="0"/>
              </a:rPr>
              <a:t>/</a:t>
            </a:r>
            <a:r>
              <a:rPr lang="en-US" sz="2000" dirty="0" err="1">
                <a:latin typeface="Montserrat" panose="00000500000000000000" charset="0"/>
              </a:rPr>
              <a:t>box_loss</a:t>
            </a:r>
            <a:r>
              <a:rPr lang="en-US" sz="2000" dirty="0">
                <a:latin typeface="Montserrat" panose="00000500000000000000" charset="0"/>
              </a:rPr>
              <a:t> : 0.0065768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 err="1">
                <a:latin typeface="Montserrat" panose="00000500000000000000" charset="0"/>
              </a:rPr>
              <a:t>val</a:t>
            </a:r>
            <a:r>
              <a:rPr lang="en-US" sz="2000" dirty="0">
                <a:latin typeface="Montserrat" panose="00000500000000000000" charset="0"/>
              </a:rPr>
              <a:t>/</a:t>
            </a:r>
            <a:r>
              <a:rPr lang="en-US" sz="2000" dirty="0" err="1">
                <a:latin typeface="Montserrat" panose="00000500000000000000" charset="0"/>
              </a:rPr>
              <a:t>obj_loss</a:t>
            </a:r>
            <a:r>
              <a:rPr lang="en-US" sz="2000" dirty="0">
                <a:latin typeface="Montserrat" panose="00000500000000000000" charset="0"/>
              </a:rPr>
              <a:t> : 0.0021143      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 err="1">
                <a:latin typeface="Montserrat" panose="00000500000000000000" charset="0"/>
              </a:rPr>
              <a:t>val</a:t>
            </a:r>
            <a:r>
              <a:rPr lang="en-US" sz="2000" dirty="0">
                <a:latin typeface="Montserrat" panose="00000500000000000000" charset="0"/>
              </a:rPr>
              <a:t>/</a:t>
            </a:r>
            <a:r>
              <a:rPr lang="en-US" sz="2000" dirty="0" err="1">
                <a:latin typeface="Montserrat" panose="00000500000000000000" charset="0"/>
              </a:rPr>
              <a:t>cls_loss</a:t>
            </a:r>
            <a:r>
              <a:rPr lang="en-US" sz="2000" dirty="0">
                <a:latin typeface="Montserrat" panose="00000500000000000000" charset="0"/>
              </a:rPr>
              <a:t> : 0.0000749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Error Test : 8.5%</a:t>
            </a:r>
            <a:endParaRPr lang="en-US" sz="2000" dirty="0">
              <a:latin typeface="Montserrat" panose="00000500000000000000" charset="0"/>
            </a:endParaRPr>
          </a:p>
          <a:p>
            <a:br>
              <a:rPr lang="en-US" sz="2000" dirty="0"/>
            </a:br>
            <a:br>
              <a:rPr lang="en-US" sz="2000" dirty="0"/>
            </a:br>
            <a:endParaRPr lang="en-US" sz="2000" dirty="0">
              <a:solidFill>
                <a:srgbClr val="141414"/>
              </a:solidFill>
              <a:latin typeface="Montserrat" panose="000005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085850"/>
            <a:ext cx="9439405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 dirty="0" smtClean="0">
                <a:solidFill>
                  <a:srgbClr val="E74D4E"/>
                </a:solidFill>
                <a:latin typeface="Montserrat Bold" panose="00000800000000000000"/>
              </a:rPr>
              <a:t>Results</a:t>
            </a:r>
            <a:endParaRPr lang="en-US" sz="4800" spc="-48" dirty="0">
              <a:solidFill>
                <a:srgbClr val="E74D4E"/>
              </a:solidFill>
              <a:latin typeface="Montserrat Bold" panose="00000800000000000000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10820400" y="4693991"/>
            <a:ext cx="62865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 smtClean="0">
                <a:latin typeface="Montserrat" panose="00000500000000000000" charset="0"/>
              </a:rPr>
              <a:t>Annotation</a:t>
            </a:r>
            <a:endParaRPr lang="en-US" sz="2000" dirty="0">
              <a:latin typeface="Montserrat" panose="00000500000000000000" charset="0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11353800" y="9657094"/>
            <a:ext cx="62865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 smtClean="0">
                <a:latin typeface="Montserrat" panose="00000500000000000000" charset="0"/>
              </a:rPr>
              <a:t>Validation</a:t>
            </a:r>
            <a:endParaRPr lang="en-US" sz="2000" dirty="0" smtClean="0">
              <a:latin typeface="Montserrat" panose="00000500000000000000" charset="0"/>
            </a:endParaRPr>
          </a:p>
        </p:txBody>
      </p:sp>
      <p:pic>
        <p:nvPicPr>
          <p:cNvPr id="8194" name="Picture 2" descr="A group of images of dirt&#10;&#10;Description automatically generated with medium confidenc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021" y="0"/>
            <a:ext cx="10741979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 group of images of dirt&#10;&#10;Description automatically generated with medium confid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509" y="5001768"/>
            <a:ext cx="10779001" cy="462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 graph of a function&#10;&#10;Description automatically generated with medium confidenc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07364"/>
            <a:ext cx="15986759" cy="799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38175"/>
            <a:ext cx="13650249" cy="5232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000" dirty="0">
                <a:latin typeface="Montserrat" panose="00000500000000000000" charset="0"/>
              </a:rPr>
              <a:t>Model </a:t>
            </a:r>
            <a:r>
              <a:rPr lang="en-US" sz="2000" dirty="0" smtClean="0">
                <a:latin typeface="Montserrat" panose="00000500000000000000" charset="0"/>
              </a:rPr>
              <a:t>		: YOLOv5l</a:t>
            </a:r>
            <a:endParaRPr lang="en-US" sz="2000" dirty="0" smtClean="0">
              <a:latin typeface="Montserrat" panose="00000500000000000000" charset="0"/>
            </a:endParaRPr>
          </a:p>
          <a:p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Dataset used : Full </a:t>
            </a:r>
            <a:r>
              <a:rPr lang="en-US" sz="2000" dirty="0" smtClean="0">
                <a:latin typeface="Montserrat" panose="00000500000000000000" charset="0"/>
              </a:rPr>
              <a:t>dataset</a:t>
            </a:r>
            <a:endParaRPr lang="en-US" sz="2000" dirty="0" smtClean="0">
              <a:latin typeface="Montserrat" panose="00000500000000000000" charset="0"/>
            </a:endParaRPr>
          </a:p>
          <a:p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Split </a:t>
            </a:r>
            <a:r>
              <a:rPr lang="en-US" sz="2000" dirty="0" smtClean="0">
                <a:latin typeface="Montserrat" panose="00000500000000000000" charset="0"/>
              </a:rPr>
              <a:t>		: </a:t>
            </a:r>
            <a:r>
              <a:rPr lang="en-US" sz="2000" dirty="0">
                <a:latin typeface="Montserrat" panose="00000500000000000000" charset="0"/>
              </a:rPr>
              <a:t>Train  8800 (800 per category)</a:t>
            </a:r>
            <a:br>
              <a:rPr lang="en-US" sz="2000" dirty="0">
                <a:latin typeface="Montserrat" panose="00000500000000000000" charset="0"/>
              </a:rPr>
            </a:br>
            <a:r>
              <a:rPr lang="en-US" sz="2000" dirty="0">
                <a:latin typeface="Montserrat" panose="00000500000000000000" charset="0"/>
              </a:rPr>
              <a:t>  </a:t>
            </a:r>
            <a:r>
              <a:rPr lang="en-US" sz="2000" dirty="0" smtClean="0">
                <a:latin typeface="Montserrat" panose="00000500000000000000" charset="0"/>
              </a:rPr>
              <a:t>		  Val</a:t>
            </a:r>
            <a:r>
              <a:rPr lang="en-US" sz="2000" dirty="0">
                <a:latin typeface="Montserrat" panose="00000500000000000000" charset="0"/>
              </a:rPr>
              <a:t>  2200 (200 per category)</a:t>
            </a:r>
            <a:br>
              <a:rPr lang="en-US" sz="2000" dirty="0">
                <a:latin typeface="Montserrat" panose="00000500000000000000" charset="0"/>
              </a:rPr>
            </a:br>
            <a:r>
              <a:rPr lang="en-US" sz="2000" dirty="0">
                <a:latin typeface="Montserrat" panose="00000500000000000000" charset="0"/>
              </a:rPr>
              <a:t>  </a:t>
            </a:r>
            <a:r>
              <a:rPr lang="en-US" sz="2000" dirty="0" smtClean="0">
                <a:latin typeface="Montserrat" panose="00000500000000000000" charset="0"/>
              </a:rPr>
              <a:t>		  Test</a:t>
            </a:r>
            <a:r>
              <a:rPr lang="en-US" sz="2000" dirty="0">
                <a:latin typeface="Montserrat" panose="00000500000000000000" charset="0"/>
              </a:rPr>
              <a:t>  </a:t>
            </a:r>
            <a:r>
              <a:rPr lang="en-US" sz="2000" dirty="0" smtClean="0">
                <a:latin typeface="Montserrat" panose="00000500000000000000" charset="0"/>
              </a:rPr>
              <a:t>2200</a:t>
            </a:r>
            <a:endParaRPr lang="en-US" sz="2000" dirty="0" smtClean="0">
              <a:latin typeface="Montserrat" panose="00000500000000000000" charset="0"/>
            </a:endParaRPr>
          </a:p>
          <a:p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Batch </a:t>
            </a:r>
            <a:r>
              <a:rPr lang="en-US" sz="2000" dirty="0" smtClean="0">
                <a:latin typeface="Montserrat" panose="00000500000000000000" charset="0"/>
              </a:rPr>
              <a:t>		: 12</a:t>
            </a:r>
            <a:endParaRPr lang="en-US" sz="2000" dirty="0" smtClean="0">
              <a:latin typeface="Montserrat" panose="00000500000000000000" charset="0"/>
            </a:endParaRPr>
          </a:p>
          <a:p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Epochs </a:t>
            </a:r>
            <a:r>
              <a:rPr lang="en-US" sz="2000" dirty="0" smtClean="0">
                <a:latin typeface="Montserrat" panose="00000500000000000000" charset="0"/>
              </a:rPr>
              <a:t>	: 40</a:t>
            </a:r>
            <a:endParaRPr lang="en-US" sz="2000" dirty="0" smtClean="0">
              <a:latin typeface="Montserrat" panose="00000500000000000000" charset="0"/>
            </a:endParaRPr>
          </a:p>
          <a:p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Workers </a:t>
            </a:r>
            <a:r>
              <a:rPr lang="en-US" sz="2000" dirty="0" smtClean="0">
                <a:latin typeface="Montserrat" panose="00000500000000000000" charset="0"/>
              </a:rPr>
              <a:t>	: 32</a:t>
            </a:r>
            <a:endParaRPr lang="en-US" sz="2000" dirty="0" smtClean="0">
              <a:latin typeface="Montserrat" panose="00000500000000000000" charset="0"/>
            </a:endParaRPr>
          </a:p>
          <a:p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Optimizer </a:t>
            </a:r>
            <a:r>
              <a:rPr lang="en-US" sz="2000" dirty="0" smtClean="0">
                <a:latin typeface="Montserrat" panose="00000500000000000000" charset="0"/>
              </a:rPr>
              <a:t>	: SGD</a:t>
            </a:r>
            <a:endParaRPr lang="en-US" sz="2000" dirty="0">
              <a:latin typeface="Montserrat" panose="00000500000000000000" charset="0"/>
            </a:endParaRPr>
          </a:p>
          <a:p>
            <a:br>
              <a:rPr lang="en-US" sz="2000" dirty="0">
                <a:latin typeface="Montserrat" panose="00000500000000000000" charset="0"/>
              </a:rPr>
            </a:br>
            <a:endParaRPr lang="en-US" sz="2000" dirty="0">
              <a:solidFill>
                <a:srgbClr val="141414"/>
              </a:solidFill>
              <a:latin typeface="Montserrat" panose="00000500000000000000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085850"/>
            <a:ext cx="9439405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 dirty="0" smtClean="0">
                <a:solidFill>
                  <a:srgbClr val="E74D4E"/>
                </a:solidFill>
                <a:latin typeface="Montserrat Bold" panose="00000800000000000000"/>
              </a:rPr>
              <a:t>Experiment 4</a:t>
            </a:r>
            <a:endParaRPr lang="en-US" sz="4800" spc="-48" dirty="0">
              <a:solidFill>
                <a:srgbClr val="E74D4E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1" y="1938175"/>
            <a:ext cx="6286500" cy="4001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latin typeface="Montserrat" panose="00000500000000000000" charset="0"/>
              </a:rPr>
              <a:t>train/</a:t>
            </a:r>
            <a:r>
              <a:rPr lang="en-US" sz="2000" dirty="0" err="1">
                <a:latin typeface="Montserrat" panose="00000500000000000000" charset="0"/>
              </a:rPr>
              <a:t>box_loss</a:t>
            </a:r>
            <a:r>
              <a:rPr lang="en-US" sz="2000" dirty="0">
                <a:latin typeface="Montserrat" panose="00000500000000000000" charset="0"/>
              </a:rPr>
              <a:t> </a:t>
            </a:r>
            <a:r>
              <a:rPr lang="en-US" sz="2000" dirty="0" smtClean="0">
                <a:latin typeface="Montserrat" panose="00000500000000000000" charset="0"/>
              </a:rPr>
              <a:t>	: </a:t>
            </a:r>
            <a:r>
              <a:rPr lang="en-US" sz="2000" dirty="0">
                <a:latin typeface="Montserrat" panose="00000500000000000000" charset="0"/>
              </a:rPr>
              <a:t>0.008242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train/</a:t>
            </a:r>
            <a:r>
              <a:rPr lang="en-US" sz="2000" dirty="0" err="1">
                <a:latin typeface="Montserrat" panose="00000500000000000000" charset="0"/>
              </a:rPr>
              <a:t>obj_loss</a:t>
            </a:r>
            <a:r>
              <a:rPr lang="en-US" sz="2000" dirty="0">
                <a:latin typeface="Montserrat" panose="00000500000000000000" charset="0"/>
              </a:rPr>
              <a:t> : 0.0030932</a:t>
            </a:r>
            <a:br>
              <a:rPr lang="en-US" sz="2000" dirty="0">
                <a:latin typeface="Montserrat" panose="00000500000000000000" charset="0"/>
              </a:rPr>
            </a:br>
            <a:r>
              <a:rPr lang="en-US" sz="2000" dirty="0">
                <a:latin typeface="Montserrat" panose="00000500000000000000" charset="0"/>
              </a:rPr>
              <a:t>train/</a:t>
            </a:r>
            <a:r>
              <a:rPr lang="en-US" sz="2000" dirty="0" err="1">
                <a:latin typeface="Montserrat" panose="00000500000000000000" charset="0"/>
              </a:rPr>
              <a:t>cls_loss</a:t>
            </a:r>
            <a:r>
              <a:rPr lang="en-US" sz="2000" dirty="0">
                <a:latin typeface="Montserrat" panose="00000500000000000000" charset="0"/>
              </a:rPr>
              <a:t> : 0.00070246</a:t>
            </a:r>
            <a:br>
              <a:rPr lang="en-US" sz="2000" dirty="0">
                <a:latin typeface="Montserrat" panose="00000500000000000000" charset="0"/>
              </a:rPr>
            </a:br>
            <a:r>
              <a:rPr lang="en-US" sz="2000" dirty="0">
                <a:latin typeface="Montserrat" panose="00000500000000000000" charset="0"/>
              </a:rPr>
              <a:t>metrics/precision : 0.99695 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metrics/mAP_0.5 : 0.99444 </a:t>
            </a:r>
            <a:br>
              <a:rPr lang="en-US" sz="2000" dirty="0">
                <a:latin typeface="Montserrat" panose="00000500000000000000" charset="0"/>
              </a:rPr>
            </a:br>
            <a:r>
              <a:rPr lang="en-US" sz="2000" dirty="0" err="1">
                <a:latin typeface="Montserrat" panose="00000500000000000000" charset="0"/>
              </a:rPr>
              <a:t>val</a:t>
            </a:r>
            <a:r>
              <a:rPr lang="en-US" sz="2000" dirty="0">
                <a:latin typeface="Montserrat" panose="00000500000000000000" charset="0"/>
              </a:rPr>
              <a:t>/</a:t>
            </a:r>
            <a:r>
              <a:rPr lang="en-US" sz="2000" dirty="0" err="1">
                <a:latin typeface="Montserrat" panose="00000500000000000000" charset="0"/>
              </a:rPr>
              <a:t>box_loss</a:t>
            </a:r>
            <a:r>
              <a:rPr lang="en-US" sz="2000" dirty="0">
                <a:latin typeface="Montserrat" panose="00000500000000000000" charset="0"/>
              </a:rPr>
              <a:t> : 0.0061847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 err="1">
                <a:latin typeface="Montserrat" panose="00000500000000000000" charset="0"/>
              </a:rPr>
              <a:t>val</a:t>
            </a:r>
            <a:r>
              <a:rPr lang="en-US" sz="2000" dirty="0">
                <a:latin typeface="Montserrat" panose="00000500000000000000" charset="0"/>
              </a:rPr>
              <a:t>/</a:t>
            </a:r>
            <a:r>
              <a:rPr lang="en-US" sz="2000" dirty="0" err="1">
                <a:latin typeface="Montserrat" panose="00000500000000000000" charset="0"/>
              </a:rPr>
              <a:t>obj_loss</a:t>
            </a:r>
            <a:r>
              <a:rPr lang="en-US" sz="2000" dirty="0">
                <a:latin typeface="Montserrat" panose="00000500000000000000" charset="0"/>
              </a:rPr>
              <a:t> : 0.0019867      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 err="1">
                <a:latin typeface="Montserrat" panose="00000500000000000000" charset="0"/>
              </a:rPr>
              <a:t>val</a:t>
            </a:r>
            <a:r>
              <a:rPr lang="en-US" sz="2000" dirty="0">
                <a:latin typeface="Montserrat" panose="00000500000000000000" charset="0"/>
              </a:rPr>
              <a:t>/</a:t>
            </a:r>
            <a:r>
              <a:rPr lang="en-US" sz="2000" dirty="0" err="1">
                <a:latin typeface="Montserrat" panose="00000500000000000000" charset="0"/>
              </a:rPr>
              <a:t>cls_loss</a:t>
            </a:r>
            <a:r>
              <a:rPr lang="en-US" sz="2000" dirty="0">
                <a:latin typeface="Montserrat" panose="00000500000000000000" charset="0"/>
              </a:rPr>
              <a:t> : 0.000069369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Error Test : 7%</a:t>
            </a:r>
            <a:endParaRPr lang="en-US" sz="2000" dirty="0">
              <a:latin typeface="Montserrat" panose="00000500000000000000" charset="0"/>
            </a:endParaRPr>
          </a:p>
          <a:p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>
              <a:solidFill>
                <a:srgbClr val="141414"/>
              </a:solidFill>
              <a:latin typeface="Montserrat" panose="000005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085850"/>
            <a:ext cx="9439405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 dirty="0" smtClean="0">
                <a:solidFill>
                  <a:srgbClr val="E74D4E"/>
                </a:solidFill>
                <a:latin typeface="Montserrat Bold" panose="00000800000000000000"/>
              </a:rPr>
              <a:t>Results</a:t>
            </a:r>
            <a:endParaRPr lang="en-US" sz="4800" spc="-48" dirty="0">
              <a:solidFill>
                <a:srgbClr val="E74D4E"/>
              </a:solidFill>
              <a:latin typeface="Montserrat Bold" panose="00000800000000000000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11811000" y="4693991"/>
            <a:ext cx="62865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 smtClean="0">
                <a:latin typeface="Montserrat" panose="00000500000000000000" charset="0"/>
              </a:rPr>
              <a:t>Annotation</a:t>
            </a:r>
            <a:endParaRPr lang="en-US" sz="2000" dirty="0">
              <a:latin typeface="Montserrat" panose="00000500000000000000" charset="0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11658600" y="9667763"/>
            <a:ext cx="62865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 smtClean="0">
                <a:latin typeface="Montserrat" panose="00000500000000000000" charset="0"/>
              </a:rPr>
              <a:t>Validation</a:t>
            </a:r>
            <a:endParaRPr lang="en-US" sz="2000" dirty="0" smtClean="0">
              <a:latin typeface="Montserrat" panose="00000500000000000000" charset="0"/>
            </a:endParaRPr>
          </a:p>
        </p:txBody>
      </p:sp>
      <p:pic>
        <p:nvPicPr>
          <p:cNvPr id="9218" name="Picture 2" descr="A group of images of dirt&#10;&#10;Description automatically generate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841" y="38100"/>
            <a:ext cx="10548063" cy="452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 screenshot of a computer screen&#10;&#10;Description automatically generat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37" y="5143501"/>
            <a:ext cx="10541967" cy="452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 graph of a function&#10;&#10;Description automatically generated with medium confidenc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85800"/>
            <a:ext cx="17449800" cy="872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1938175"/>
            <a:ext cx="13650249" cy="33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rgbClr val="141414"/>
                </a:solidFill>
                <a:latin typeface="Montserrat" panose="00000500000000000000"/>
              </a:rPr>
              <a:t>We deploy our model in </a:t>
            </a:r>
            <a:r>
              <a:rPr lang="en-US" sz="2000" dirty="0" err="1" smtClean="0">
                <a:solidFill>
                  <a:srgbClr val="141414"/>
                </a:solidFill>
                <a:latin typeface="Montserrat" panose="00000500000000000000"/>
              </a:rPr>
              <a:t>streamlit</a:t>
            </a:r>
            <a:r>
              <a:rPr lang="en-US" sz="2000" dirty="0">
                <a:solidFill>
                  <a:srgbClr val="141414"/>
                </a:solidFill>
                <a:latin typeface="Montserrat" panose="00000500000000000000"/>
              </a:rPr>
              <a:t> </a:t>
            </a:r>
            <a:r>
              <a:rPr lang="en-US" sz="2000" dirty="0" smtClean="0">
                <a:solidFill>
                  <a:srgbClr val="141414"/>
                </a:solidFill>
                <a:latin typeface="Montserrat" panose="00000500000000000000"/>
              </a:rPr>
              <a:t>and gives a counting feature.</a:t>
            </a:r>
            <a:endParaRPr lang="en-US" sz="2000" dirty="0">
              <a:solidFill>
                <a:srgbClr val="141414"/>
              </a:solidFill>
              <a:latin typeface="Montserrat" panose="000005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085850"/>
            <a:ext cx="9439405" cy="6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 dirty="0">
                <a:solidFill>
                  <a:srgbClr val="E74D4E"/>
                </a:solidFill>
                <a:latin typeface="Montserrat Bold" panose="00000800000000000000"/>
              </a:rPr>
              <a:t>Real-world Application</a:t>
            </a:r>
            <a:endParaRPr lang="en-US" sz="4800" spc="-48" dirty="0">
              <a:solidFill>
                <a:srgbClr val="E74D4E"/>
              </a:solidFill>
              <a:latin typeface="Montserrat Bold" panose="00000800000000000000"/>
            </a:endParaRPr>
          </a:p>
        </p:txBody>
      </p:sp>
      <p:pic>
        <p:nvPicPr>
          <p:cNvPr id="11266" name="Picture 2" descr="A screenshot of a computer&#10;&#10;Description automatically generated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5"/>
          <a:stretch>
            <a:fillRect/>
          </a:stretch>
        </p:blipFill>
        <p:spPr bwMode="auto">
          <a:xfrm>
            <a:off x="5697182" y="3404616"/>
            <a:ext cx="5275618" cy="688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 screenshot of a computer screen&#10;&#10;Description automatically generate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5"/>
          <a:stretch>
            <a:fillRect/>
          </a:stretch>
        </p:blipFill>
        <p:spPr bwMode="auto">
          <a:xfrm>
            <a:off x="76200" y="3404616"/>
            <a:ext cx="5309649" cy="688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A screenshot of a computer&#10;&#10;Description automatically generate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7"/>
          <a:stretch>
            <a:fillRect/>
          </a:stretch>
        </p:blipFill>
        <p:spPr bwMode="auto">
          <a:xfrm>
            <a:off x="11431928" y="571500"/>
            <a:ext cx="6322672" cy="967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38175"/>
            <a:ext cx="13650249" cy="1768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rgbClr val="141414"/>
                </a:solidFill>
                <a:latin typeface="Montserrat" panose="00000500000000000000"/>
              </a:rPr>
              <a:t>This project can be further improves by :</a:t>
            </a:r>
            <a:endParaRPr lang="en-US" sz="2000" dirty="0" smtClean="0">
              <a:solidFill>
                <a:srgbClr val="141414"/>
              </a:solidFill>
              <a:latin typeface="Montserrat" panose="00000500000000000000"/>
            </a:endParaRPr>
          </a:p>
          <a:p>
            <a:pPr>
              <a:lnSpc>
                <a:spcPts val="2800"/>
              </a:lnSpc>
            </a:pPr>
            <a:endParaRPr lang="en-US" sz="2000" dirty="0" smtClean="0">
              <a:solidFill>
                <a:srgbClr val="141414"/>
              </a:solidFill>
              <a:latin typeface="Montserrat" panose="00000500000000000000"/>
            </a:endParaRPr>
          </a:p>
          <a:p>
            <a:pPr marL="457200" indent="-457200">
              <a:lnSpc>
                <a:spcPts val="2800"/>
              </a:lnSpc>
              <a:buFont typeface="+mj-lt"/>
              <a:buAutoNum type="arabicPeriod"/>
            </a:pPr>
            <a:r>
              <a:rPr lang="en-US" sz="2000" dirty="0" smtClean="0">
                <a:solidFill>
                  <a:srgbClr val="141414"/>
                </a:solidFill>
                <a:latin typeface="Montserrat" panose="00000500000000000000"/>
              </a:rPr>
              <a:t>Expand the dataset so that more parasite eggs and/or parasite stages can be detected.</a:t>
            </a:r>
            <a:endParaRPr lang="en-US" sz="2000" dirty="0" smtClean="0">
              <a:solidFill>
                <a:srgbClr val="141414"/>
              </a:solidFill>
              <a:latin typeface="Montserrat" panose="00000500000000000000"/>
            </a:endParaRPr>
          </a:p>
          <a:p>
            <a:pPr marL="457200" indent="-457200">
              <a:lnSpc>
                <a:spcPts val="2800"/>
              </a:lnSpc>
              <a:buFont typeface="+mj-lt"/>
              <a:buAutoNum type="arabicPeriod"/>
            </a:pPr>
            <a:r>
              <a:rPr lang="en-US" sz="2000" dirty="0" smtClean="0">
                <a:solidFill>
                  <a:srgbClr val="141414"/>
                </a:solidFill>
                <a:latin typeface="Montserrat" panose="00000500000000000000"/>
              </a:rPr>
              <a:t>Deploy the application to computer/device so the application can run without internet and can be applied to rural region which do not have internet access.</a:t>
            </a:r>
            <a:endParaRPr lang="en-US" sz="2000" dirty="0" smtClean="0">
              <a:solidFill>
                <a:srgbClr val="141414"/>
              </a:solidFill>
              <a:latin typeface="Montserrat" panose="000005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085850"/>
            <a:ext cx="9439405" cy="6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>
                <a:solidFill>
                  <a:srgbClr val="E74D4E"/>
                </a:solidFill>
                <a:latin typeface="Montserrat Bold" panose="00000800000000000000"/>
              </a:rPr>
              <a:t>Future Improvement </a:t>
            </a:r>
            <a:endParaRPr lang="en-US" sz="4800" spc="-48">
              <a:solidFill>
                <a:srgbClr val="E74D4E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3083640"/>
            <a:ext cx="9563100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 smtClean="0">
                <a:latin typeface="Montserrat" panose="00000500000000000000" charset="0"/>
              </a:rPr>
              <a:t>Parasitic </a:t>
            </a:r>
            <a:r>
              <a:rPr lang="en-US" sz="2000" dirty="0">
                <a:latin typeface="Montserrat" panose="00000500000000000000" charset="0"/>
              </a:rPr>
              <a:t>infections have been recognized as one of the most significant causes of illnesses by WHO</a:t>
            </a:r>
            <a:r>
              <a:rPr lang="en-US" sz="2000" dirty="0" smtClean="0">
                <a:latin typeface="Montserrat" panose="00000500000000000000" charset="0"/>
              </a:rPr>
              <a:t>. Diarrheal disease, which is often caused by parasitic infection is the TOP 5 leading cause of children death in low-income countries.</a:t>
            </a:r>
            <a:endParaRPr lang="en-US" sz="2000" dirty="0">
              <a:latin typeface="Montserrat" panose="00000500000000000000" charset="0"/>
            </a:endParaRPr>
          </a:p>
          <a:p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 smtClean="0">
                <a:latin typeface="Montserrat" panose="00000500000000000000" charset="0"/>
              </a:rPr>
              <a:t>Diagnosis </a:t>
            </a:r>
            <a:r>
              <a:rPr lang="en-US" sz="2000" dirty="0">
                <a:latin typeface="Montserrat" panose="00000500000000000000" charset="0"/>
              </a:rPr>
              <a:t>of intestinal parasites is usually based on direct microscopic examination, which require trained/skilled personnel that often lacking in remote region</a:t>
            </a:r>
            <a:r>
              <a:rPr lang="en-US" sz="2000" dirty="0" smtClean="0">
                <a:latin typeface="Montserrat" panose="00000500000000000000" charset="0"/>
              </a:rPr>
              <a:t>.</a:t>
            </a:r>
            <a:endParaRPr lang="en-US" sz="2000" dirty="0" smtClean="0">
              <a:latin typeface="Montserrat" panose="00000500000000000000" charset="0"/>
            </a:endParaRPr>
          </a:p>
          <a:p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 smtClean="0">
                <a:latin typeface="Montserrat" panose="00000500000000000000" charset="0"/>
              </a:rPr>
              <a:t>THAT IS WHY we need a new tool for diagnosis that is easier to perform even by any person without medical/laboratory capacity, and have a very good sensitivity and specificity. </a:t>
            </a:r>
            <a:endParaRPr lang="en-US" sz="2000" dirty="0">
              <a:latin typeface="Montserrat" panose="00000500000000000000" charset="0"/>
            </a:endParaRPr>
          </a:p>
          <a:p>
            <a:br>
              <a:rPr lang="en-US" sz="2000" dirty="0"/>
            </a:br>
            <a:endParaRPr lang="en-US" sz="2000" dirty="0">
              <a:solidFill>
                <a:srgbClr val="141414"/>
              </a:solidFill>
              <a:latin typeface="Montserrat" panose="000005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085850"/>
            <a:ext cx="6374274" cy="1337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>
                <a:solidFill>
                  <a:srgbClr val="E74D4E"/>
                </a:solidFill>
                <a:latin typeface="Montserrat Bold" panose="00000800000000000000"/>
              </a:rPr>
              <a:t>Background &amp; Problem Statement</a:t>
            </a:r>
            <a:endParaRPr lang="en-US" sz="4800" spc="-48">
              <a:solidFill>
                <a:srgbClr val="E74D4E"/>
              </a:solidFill>
              <a:latin typeface="Montserrat Bold" panose="00000800000000000000"/>
            </a:endParaRPr>
          </a:p>
        </p:txBody>
      </p:sp>
      <p:pic>
        <p:nvPicPr>
          <p:cNvPr id="1026" name="Picture 2" descr="https://lh7-us.googleusercontent.com/ubb8oZQUIoBnmeC3hYRwOfevX4lWlAwzf-PWXv-aR2IRHLNMxm_DBG59VhHRivySuiJrU9Fz-0tTON-JKv-hRxK_Ne_PsbMrQWftlYc9bToZBefHy6bFArzgM4JR02xmlEgCoresJ-mZyRE=s204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2095500"/>
            <a:ext cx="6305550" cy="706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666422" y="1756410"/>
            <a:ext cx="10025054" cy="10025014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0" y="3175025"/>
                  </a:moveTo>
                  <a:cubicBezTo>
                    <a:pt x="0" y="4928451"/>
                    <a:pt x="1421524" y="6349974"/>
                    <a:pt x="3175000" y="6349974"/>
                  </a:cubicBezTo>
                  <a:cubicBezTo>
                    <a:pt x="4928502" y="6349974"/>
                    <a:pt x="6350000" y="4928451"/>
                    <a:pt x="6350000" y="3175025"/>
                  </a:cubicBezTo>
                  <a:cubicBezTo>
                    <a:pt x="6350000" y="1421511"/>
                    <a:pt x="4928502" y="0"/>
                    <a:pt x="3175000" y="0"/>
                  </a:cubicBezTo>
                  <a:cubicBezTo>
                    <a:pt x="1421499" y="0"/>
                    <a:pt x="0" y="1421511"/>
                    <a:pt x="0" y="3175025"/>
                  </a:cubicBezTo>
                  <a:close/>
                </a:path>
              </a:pathLst>
            </a:custGeom>
            <a:blipFill>
              <a:blip r:embed="rId1"/>
              <a:stretch>
                <a:fillRect l="-4984" r="-45108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914400" y="2343912"/>
            <a:ext cx="13650249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rgbClr val="141414"/>
                </a:solidFill>
                <a:latin typeface="Montserrat" panose="00000500000000000000"/>
              </a:rPr>
              <a:t>AI can be used in healthcare system for helping to diagnose a patient.</a:t>
            </a:r>
            <a:endParaRPr lang="en-US" sz="2000" dirty="0" smtClean="0">
              <a:solidFill>
                <a:srgbClr val="141414"/>
              </a:solidFill>
              <a:latin typeface="Montserrat" panose="00000500000000000000"/>
            </a:endParaRPr>
          </a:p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rgbClr val="141414"/>
                </a:solidFill>
                <a:latin typeface="Montserrat" panose="00000500000000000000"/>
              </a:rPr>
              <a:t>This project is one of the example where computer vision algorithm is used to provide</a:t>
            </a:r>
            <a:endParaRPr lang="en-US" sz="2000" dirty="0" smtClean="0">
              <a:solidFill>
                <a:srgbClr val="141414"/>
              </a:solidFill>
              <a:latin typeface="Montserrat" panose="00000500000000000000"/>
            </a:endParaRPr>
          </a:p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rgbClr val="141414"/>
                </a:solidFill>
                <a:latin typeface="Montserrat" panose="00000500000000000000"/>
              </a:rPr>
              <a:t>parasite eggs detection to help medical doctor gives correct diagnosis.</a:t>
            </a:r>
            <a:endParaRPr lang="en-US" sz="2000" dirty="0">
              <a:solidFill>
                <a:srgbClr val="141414"/>
              </a:solidFill>
              <a:latin typeface="Montserrat" panose="000005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085850"/>
            <a:ext cx="9439405" cy="6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 dirty="0">
                <a:solidFill>
                  <a:srgbClr val="E74D4E"/>
                </a:solidFill>
                <a:latin typeface="Montserrat Bold" panose="00000800000000000000"/>
              </a:rPr>
              <a:t>Conclusion</a:t>
            </a:r>
            <a:endParaRPr lang="en-US" sz="4800" spc="-48" dirty="0">
              <a:solidFill>
                <a:srgbClr val="E74D4E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366260"/>
            <a:ext cx="340256" cy="340256"/>
          </a:xfrm>
          <a:custGeom>
            <a:avLst/>
            <a:gdLst/>
            <a:ahLst/>
            <a:cxnLst/>
            <a:rect l="l" t="t" r="r" b="b"/>
            <a:pathLst>
              <a:path w="340256" h="340256">
                <a:moveTo>
                  <a:pt x="0" y="0"/>
                </a:moveTo>
                <a:lnTo>
                  <a:pt x="340256" y="0"/>
                </a:lnTo>
                <a:lnTo>
                  <a:pt x="340256" y="340256"/>
                </a:lnTo>
                <a:lnTo>
                  <a:pt x="0" y="34025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92035" y="7366260"/>
            <a:ext cx="340256" cy="340256"/>
          </a:xfrm>
          <a:custGeom>
            <a:avLst/>
            <a:gdLst/>
            <a:ahLst/>
            <a:cxnLst/>
            <a:rect l="l" t="t" r="r" b="b"/>
            <a:pathLst>
              <a:path w="340256" h="340256">
                <a:moveTo>
                  <a:pt x="0" y="0"/>
                </a:moveTo>
                <a:lnTo>
                  <a:pt x="340256" y="0"/>
                </a:lnTo>
                <a:lnTo>
                  <a:pt x="340256" y="340256"/>
                </a:lnTo>
                <a:lnTo>
                  <a:pt x="0" y="340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47340" y="7346945"/>
            <a:ext cx="340256" cy="340256"/>
          </a:xfrm>
          <a:custGeom>
            <a:avLst/>
            <a:gdLst/>
            <a:ahLst/>
            <a:cxnLst/>
            <a:rect l="l" t="t" r="r" b="b"/>
            <a:pathLst>
              <a:path w="340256" h="340256">
                <a:moveTo>
                  <a:pt x="0" y="0"/>
                </a:moveTo>
                <a:lnTo>
                  <a:pt x="340256" y="0"/>
                </a:lnTo>
                <a:lnTo>
                  <a:pt x="340256" y="340256"/>
                </a:lnTo>
                <a:lnTo>
                  <a:pt x="0" y="34025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210675" y="7346945"/>
            <a:ext cx="340256" cy="340256"/>
          </a:xfrm>
          <a:custGeom>
            <a:avLst/>
            <a:gdLst/>
            <a:ahLst/>
            <a:cxnLst/>
            <a:rect l="l" t="t" r="r" b="b"/>
            <a:pathLst>
              <a:path w="340256" h="340256">
                <a:moveTo>
                  <a:pt x="0" y="0"/>
                </a:moveTo>
                <a:lnTo>
                  <a:pt x="340256" y="0"/>
                </a:lnTo>
                <a:lnTo>
                  <a:pt x="340256" y="340256"/>
                </a:lnTo>
                <a:lnTo>
                  <a:pt x="0" y="340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465980" y="7327629"/>
            <a:ext cx="340256" cy="340256"/>
          </a:xfrm>
          <a:custGeom>
            <a:avLst/>
            <a:gdLst/>
            <a:ahLst/>
            <a:cxnLst/>
            <a:rect l="l" t="t" r="r" b="b"/>
            <a:pathLst>
              <a:path w="340256" h="340256">
                <a:moveTo>
                  <a:pt x="0" y="0"/>
                </a:moveTo>
                <a:lnTo>
                  <a:pt x="340256" y="0"/>
                </a:lnTo>
                <a:lnTo>
                  <a:pt x="340256" y="340256"/>
                </a:lnTo>
                <a:lnTo>
                  <a:pt x="0" y="34025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29315" y="7327629"/>
            <a:ext cx="340256" cy="340256"/>
          </a:xfrm>
          <a:custGeom>
            <a:avLst/>
            <a:gdLst/>
            <a:ahLst/>
            <a:cxnLst/>
            <a:rect l="l" t="t" r="r" b="b"/>
            <a:pathLst>
              <a:path w="340256" h="340256">
                <a:moveTo>
                  <a:pt x="0" y="0"/>
                </a:moveTo>
                <a:lnTo>
                  <a:pt x="340256" y="0"/>
                </a:lnTo>
                <a:lnTo>
                  <a:pt x="340256" y="340256"/>
                </a:lnTo>
                <a:lnTo>
                  <a:pt x="0" y="340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66675" y="-1094102"/>
            <a:ext cx="18675237" cy="5474091"/>
          </a:xfrm>
          <a:custGeom>
            <a:avLst/>
            <a:gdLst/>
            <a:ahLst/>
            <a:cxnLst/>
            <a:rect l="l" t="t" r="r" b="b"/>
            <a:pathLst>
              <a:path w="18675237" h="5474091">
                <a:moveTo>
                  <a:pt x="0" y="0"/>
                </a:moveTo>
                <a:lnTo>
                  <a:pt x="18675237" y="0"/>
                </a:lnTo>
                <a:lnTo>
                  <a:pt x="18675237" y="5474091"/>
                </a:lnTo>
                <a:lnTo>
                  <a:pt x="0" y="5474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735" r="-363" b="-10181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5971076"/>
            <a:ext cx="1258907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41414"/>
                </a:solidFill>
                <a:latin typeface="Montserrat" panose="00000500000000000000"/>
              </a:rPr>
              <a:t>Don’t hesitate to contact us for further inquiries or any collaborations.</a:t>
            </a:r>
            <a:endParaRPr lang="en-US" sz="2000">
              <a:solidFill>
                <a:srgbClr val="141414"/>
              </a:solidFill>
              <a:latin typeface="Montserrat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5200650"/>
            <a:ext cx="7655689" cy="6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>
                <a:solidFill>
                  <a:srgbClr val="E74D4E"/>
                </a:solidFill>
                <a:latin typeface="Montserrat Bold" panose="00000800000000000000"/>
              </a:rPr>
              <a:t>Contact Us</a:t>
            </a:r>
            <a:endParaRPr lang="en-US" sz="4800" spc="-48">
              <a:solidFill>
                <a:srgbClr val="E74D4E"/>
              </a:solidFill>
              <a:latin typeface="Montserrat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6860165"/>
            <a:ext cx="346710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dirty="0" err="1" smtClean="0">
                <a:solidFill>
                  <a:srgbClr val="E74D4E"/>
                </a:solidFill>
                <a:latin typeface="Montserrat Bold" panose="00000800000000000000"/>
              </a:rPr>
              <a:t>Adi</a:t>
            </a:r>
            <a:r>
              <a:rPr lang="en-US" sz="2200" dirty="0" smtClean="0">
                <a:solidFill>
                  <a:srgbClr val="E74D4E"/>
                </a:solidFill>
                <a:latin typeface="Montserrat Bold" panose="00000800000000000000"/>
              </a:rPr>
              <a:t> </a:t>
            </a:r>
            <a:r>
              <a:rPr lang="en-US" sz="2200" dirty="0" err="1" smtClean="0">
                <a:solidFill>
                  <a:srgbClr val="E74D4E"/>
                </a:solidFill>
                <a:latin typeface="Montserrat Bold" panose="00000800000000000000"/>
              </a:rPr>
              <a:t>Bagus</a:t>
            </a:r>
            <a:r>
              <a:rPr lang="en-US" sz="2200" dirty="0" smtClean="0">
                <a:solidFill>
                  <a:srgbClr val="E74D4E"/>
                </a:solidFill>
                <a:latin typeface="Montserrat Bold" panose="00000800000000000000"/>
              </a:rPr>
              <a:t> </a:t>
            </a:r>
            <a:r>
              <a:rPr lang="en-US" sz="2200" dirty="0" err="1" smtClean="0">
                <a:solidFill>
                  <a:srgbClr val="E74D4E"/>
                </a:solidFill>
                <a:latin typeface="Montserrat Bold" panose="00000800000000000000"/>
              </a:rPr>
              <a:t>Andrianto</a:t>
            </a:r>
            <a:endParaRPr lang="en-US" sz="2200" dirty="0">
              <a:solidFill>
                <a:srgbClr val="E74D4E"/>
              </a:solidFill>
              <a:latin typeface="Montserrat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01454" y="7347476"/>
            <a:ext cx="185723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dirty="0" err="1" smtClean="0">
                <a:solidFill>
                  <a:srgbClr val="141414"/>
                </a:solidFill>
                <a:latin typeface="Montserrat" panose="00000500000000000000"/>
              </a:rPr>
              <a:t>adiandrianto</a:t>
            </a:r>
            <a:endParaRPr lang="en-US" sz="2000" dirty="0">
              <a:solidFill>
                <a:srgbClr val="141414"/>
              </a:solidFill>
              <a:latin typeface="Montserrat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964788" y="7328160"/>
            <a:ext cx="185723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141414"/>
                </a:solidFill>
                <a:latin typeface="Montserrat" panose="00000500000000000000"/>
              </a:rPr>
              <a:t>@</a:t>
            </a:r>
            <a:r>
              <a:rPr lang="en-US" sz="2000" dirty="0" err="1" smtClean="0">
                <a:solidFill>
                  <a:srgbClr val="141414"/>
                </a:solidFill>
                <a:latin typeface="Montserrat" panose="00000500000000000000"/>
              </a:rPr>
              <a:t>adidotum</a:t>
            </a:r>
            <a:endParaRPr lang="en-US" sz="2000" dirty="0">
              <a:solidFill>
                <a:srgbClr val="141414"/>
              </a:solidFill>
              <a:latin typeface="Montserrat" panose="00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747340" y="6840850"/>
            <a:ext cx="232998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74D4E"/>
                </a:solidFill>
                <a:latin typeface="Montserrat Bold" panose="00000800000000000000"/>
              </a:rPr>
              <a:t>Your Full Name</a:t>
            </a:r>
            <a:endParaRPr lang="en-US" sz="2200">
              <a:solidFill>
                <a:srgbClr val="E74D4E"/>
              </a:solidFill>
              <a:latin typeface="Montserrat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220094" y="7328160"/>
            <a:ext cx="185723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41414"/>
                </a:solidFill>
                <a:latin typeface="Montserrat" panose="00000500000000000000"/>
              </a:rPr>
              <a:t>Linkedin</a:t>
            </a:r>
            <a:endParaRPr lang="en-US" sz="2000">
              <a:solidFill>
                <a:srgbClr val="141414"/>
              </a:solidFill>
              <a:latin typeface="Montserrat" panose="000005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683429" y="7308845"/>
            <a:ext cx="185723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41414"/>
                </a:solidFill>
                <a:latin typeface="Montserrat" panose="00000500000000000000"/>
              </a:rPr>
              <a:t>@Instagram</a:t>
            </a:r>
            <a:endParaRPr lang="en-US" sz="2000">
              <a:solidFill>
                <a:srgbClr val="141414"/>
              </a:solidFill>
              <a:latin typeface="Montserrat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465980" y="6821534"/>
            <a:ext cx="232998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74D4E"/>
                </a:solidFill>
                <a:latin typeface="Montserrat Bold" panose="00000800000000000000"/>
              </a:rPr>
              <a:t>Your Full Name</a:t>
            </a:r>
            <a:endParaRPr lang="en-US" sz="2200">
              <a:solidFill>
                <a:srgbClr val="E74D4E"/>
              </a:solidFill>
              <a:latin typeface="Montserrat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938734" y="7308845"/>
            <a:ext cx="185723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41414"/>
                </a:solidFill>
                <a:latin typeface="Montserrat" panose="00000500000000000000"/>
              </a:rPr>
              <a:t>Linkedin</a:t>
            </a:r>
            <a:endParaRPr lang="en-US" sz="2000">
              <a:solidFill>
                <a:srgbClr val="141414"/>
              </a:solidFill>
              <a:latin typeface="Montserrat" panose="000005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402069" y="7289529"/>
            <a:ext cx="185723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41414"/>
                </a:solidFill>
                <a:latin typeface="Montserrat" panose="00000500000000000000"/>
              </a:rPr>
              <a:t>@Instagram</a:t>
            </a:r>
            <a:endParaRPr lang="en-US" sz="2000">
              <a:solidFill>
                <a:srgbClr val="141414"/>
              </a:solidFill>
              <a:latin typeface="Montserrat" panose="00000500000000000000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028700" y="8661032"/>
            <a:ext cx="340256" cy="340256"/>
          </a:xfrm>
          <a:custGeom>
            <a:avLst/>
            <a:gdLst/>
            <a:ahLst/>
            <a:cxnLst/>
            <a:rect l="l" t="t" r="r" b="b"/>
            <a:pathLst>
              <a:path w="340256" h="340256">
                <a:moveTo>
                  <a:pt x="0" y="0"/>
                </a:moveTo>
                <a:lnTo>
                  <a:pt x="340256" y="0"/>
                </a:lnTo>
                <a:lnTo>
                  <a:pt x="340256" y="340256"/>
                </a:lnTo>
                <a:lnTo>
                  <a:pt x="0" y="34025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492035" y="8661032"/>
            <a:ext cx="340256" cy="340256"/>
          </a:xfrm>
          <a:custGeom>
            <a:avLst/>
            <a:gdLst/>
            <a:ahLst/>
            <a:cxnLst/>
            <a:rect l="l" t="t" r="r" b="b"/>
            <a:pathLst>
              <a:path w="340256" h="340256">
                <a:moveTo>
                  <a:pt x="0" y="0"/>
                </a:moveTo>
                <a:lnTo>
                  <a:pt x="340256" y="0"/>
                </a:lnTo>
                <a:lnTo>
                  <a:pt x="340256" y="340256"/>
                </a:lnTo>
                <a:lnTo>
                  <a:pt x="0" y="340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747340" y="8641716"/>
            <a:ext cx="340256" cy="340256"/>
          </a:xfrm>
          <a:custGeom>
            <a:avLst/>
            <a:gdLst/>
            <a:ahLst/>
            <a:cxnLst/>
            <a:rect l="l" t="t" r="r" b="b"/>
            <a:pathLst>
              <a:path w="340256" h="340256">
                <a:moveTo>
                  <a:pt x="0" y="0"/>
                </a:moveTo>
                <a:lnTo>
                  <a:pt x="340256" y="0"/>
                </a:lnTo>
                <a:lnTo>
                  <a:pt x="340256" y="340256"/>
                </a:lnTo>
                <a:lnTo>
                  <a:pt x="0" y="34025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210675" y="8641716"/>
            <a:ext cx="340256" cy="340256"/>
          </a:xfrm>
          <a:custGeom>
            <a:avLst/>
            <a:gdLst/>
            <a:ahLst/>
            <a:cxnLst/>
            <a:rect l="l" t="t" r="r" b="b"/>
            <a:pathLst>
              <a:path w="340256" h="340256">
                <a:moveTo>
                  <a:pt x="0" y="0"/>
                </a:moveTo>
                <a:lnTo>
                  <a:pt x="340256" y="0"/>
                </a:lnTo>
                <a:lnTo>
                  <a:pt x="340256" y="340256"/>
                </a:lnTo>
                <a:lnTo>
                  <a:pt x="0" y="340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28700" y="8154937"/>
            <a:ext cx="232998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74D4E"/>
                </a:solidFill>
                <a:latin typeface="Montserrat Bold" panose="00000800000000000000"/>
              </a:rPr>
              <a:t>Your Full Name</a:t>
            </a:r>
            <a:endParaRPr lang="en-US" sz="2200">
              <a:solidFill>
                <a:srgbClr val="E74D4E"/>
              </a:solidFill>
              <a:latin typeface="Montserrat Bold" panose="000008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01454" y="8642247"/>
            <a:ext cx="185723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41414"/>
                </a:solidFill>
                <a:latin typeface="Montserrat" panose="00000500000000000000"/>
              </a:rPr>
              <a:t>Linkedin</a:t>
            </a:r>
            <a:endParaRPr lang="en-US" sz="2000">
              <a:solidFill>
                <a:srgbClr val="141414"/>
              </a:solidFill>
              <a:latin typeface="Montserrat" panose="000005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964788" y="8622932"/>
            <a:ext cx="185723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41414"/>
                </a:solidFill>
                <a:latin typeface="Montserrat" panose="00000500000000000000"/>
              </a:rPr>
              <a:t>@Instagram</a:t>
            </a:r>
            <a:endParaRPr lang="en-US" sz="2000">
              <a:solidFill>
                <a:srgbClr val="141414"/>
              </a:solidFill>
              <a:latin typeface="Montserrat" panose="000005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747340" y="8135621"/>
            <a:ext cx="232998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74D4E"/>
                </a:solidFill>
                <a:latin typeface="Montserrat Bold" panose="00000800000000000000"/>
              </a:rPr>
              <a:t>Your Full Name</a:t>
            </a:r>
            <a:endParaRPr lang="en-US" sz="2200">
              <a:solidFill>
                <a:srgbClr val="E74D4E"/>
              </a:solidFill>
              <a:latin typeface="Montserrat Bold" panose="000008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220094" y="8622932"/>
            <a:ext cx="185723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41414"/>
                </a:solidFill>
                <a:latin typeface="Montserrat" panose="00000500000000000000"/>
              </a:rPr>
              <a:t>Linkedin</a:t>
            </a:r>
            <a:endParaRPr lang="en-US" sz="2000">
              <a:solidFill>
                <a:srgbClr val="141414"/>
              </a:solidFill>
              <a:latin typeface="Montserrat" panose="000005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683429" y="8603616"/>
            <a:ext cx="185723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41414"/>
                </a:solidFill>
                <a:latin typeface="Montserrat" panose="00000500000000000000"/>
              </a:rPr>
              <a:t>@Instagram</a:t>
            </a:r>
            <a:endParaRPr lang="en-US" sz="2000">
              <a:solidFill>
                <a:srgbClr val="141414"/>
              </a:solidFill>
              <a:latin typeface="Montserrat" panose="000005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005521"/>
            <a:ext cx="13650249" cy="1409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latin typeface="Montserrat" panose="00000500000000000000" charset="0"/>
              </a:rPr>
              <a:t>To develop robust algorithm to detect eggs of parasitic worms in a variety of microscopic </a:t>
            </a:r>
            <a:r>
              <a:rPr lang="en-US" sz="2000" dirty="0" smtClean="0">
                <a:latin typeface="Montserrat" panose="00000500000000000000" charset="0"/>
              </a:rPr>
              <a:t>images </a:t>
            </a:r>
            <a:r>
              <a:rPr lang="en-US" sz="2000" dirty="0">
                <a:latin typeface="Montserrat" panose="00000500000000000000" charset="0"/>
              </a:rPr>
              <a:t>that is easier to perform even by any person without medical/laboratory capacity, and have a very good sensitivity and specificity. </a:t>
            </a:r>
            <a:endParaRPr lang="en-US" sz="2000" dirty="0">
              <a:latin typeface="Montserrat" panose="00000500000000000000" charset="0"/>
            </a:endParaRPr>
          </a:p>
          <a:p>
            <a:pPr>
              <a:lnSpc>
                <a:spcPts val="2800"/>
              </a:lnSpc>
            </a:pPr>
            <a:endParaRPr lang="en-US" sz="2000" dirty="0">
              <a:solidFill>
                <a:srgbClr val="141414"/>
              </a:solidFill>
              <a:latin typeface="Montserrat" panose="000005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085850"/>
            <a:ext cx="6274164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 dirty="0" smtClean="0">
                <a:solidFill>
                  <a:srgbClr val="E74D4E"/>
                </a:solidFill>
                <a:latin typeface="Montserrat Bold" panose="00000800000000000000"/>
              </a:rPr>
              <a:t>Objective</a:t>
            </a:r>
            <a:endParaRPr lang="en-US" sz="4800" spc="-48" dirty="0">
              <a:solidFill>
                <a:srgbClr val="E74D4E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38175"/>
            <a:ext cx="15354300" cy="5847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 smtClean="0">
                <a:latin typeface="Montserrat" panose="00000500000000000000" charset="0"/>
              </a:rPr>
              <a:t>Dataset taken from </a:t>
            </a:r>
            <a:r>
              <a:rPr lang="en-US" sz="2000" b="1" dirty="0">
                <a:latin typeface="Montserrat" panose="00000500000000000000" charset="0"/>
              </a:rPr>
              <a:t>: </a:t>
            </a:r>
            <a:endParaRPr lang="en-US" sz="2000" b="1" dirty="0" smtClean="0">
              <a:latin typeface="Montserrat" panose="00000500000000000000" charset="0"/>
            </a:endParaRPr>
          </a:p>
          <a:p>
            <a:r>
              <a:rPr lang="en-US" sz="2000" u="sng" dirty="0" smtClean="0">
                <a:latin typeface="Montserrat" panose="00000500000000000000" charset="0"/>
                <a:hlinkClick r:id="rId1"/>
              </a:rPr>
              <a:t>Parasitic </a:t>
            </a:r>
            <a:r>
              <a:rPr lang="en-US" sz="2000" u="sng" dirty="0">
                <a:latin typeface="Montserrat" panose="00000500000000000000" charset="0"/>
                <a:hlinkClick r:id="rId1"/>
              </a:rPr>
              <a:t>Egg Detection and Classification in Microscopic </a:t>
            </a:r>
            <a:r>
              <a:rPr lang="en-US" sz="2000" u="sng" dirty="0" smtClean="0">
                <a:latin typeface="Montserrat" panose="00000500000000000000" charset="0"/>
                <a:hlinkClick r:id="rId1"/>
              </a:rPr>
              <a:t>Images(ieee-dataport.org</a:t>
            </a:r>
            <a:r>
              <a:rPr lang="en-US" sz="2000" u="sng" dirty="0">
                <a:latin typeface="Montserrat" panose="00000500000000000000" charset="0"/>
                <a:hlinkClick r:id="rId1"/>
              </a:rPr>
              <a:t>)</a:t>
            </a:r>
            <a:endParaRPr lang="en-US" sz="2000" dirty="0">
              <a:latin typeface="Montserrat" panose="00000500000000000000" charset="0"/>
            </a:endParaRPr>
          </a:p>
          <a:p>
            <a:endParaRPr lang="en-US" sz="2000" dirty="0" smtClean="0">
              <a:latin typeface="Montserrat" panose="00000500000000000000" charset="0"/>
            </a:endParaRPr>
          </a:p>
          <a:p>
            <a:r>
              <a:rPr lang="en-US" sz="2000" dirty="0" smtClean="0">
                <a:latin typeface="Montserrat" panose="00000500000000000000" charset="0"/>
              </a:rPr>
              <a:t>Dataset contain </a:t>
            </a:r>
            <a:r>
              <a:rPr lang="en-US" sz="2000" dirty="0">
                <a:latin typeface="Montserrat" panose="00000500000000000000" charset="0"/>
              </a:rPr>
              <a:t>11 parasitic egg types, each has 1,000 images :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category 0: </a:t>
            </a:r>
            <a:r>
              <a:rPr lang="en-US" sz="2000" dirty="0" err="1">
                <a:latin typeface="Montserrat" panose="00000500000000000000" charset="0"/>
              </a:rPr>
              <a:t>Ascaris</a:t>
            </a:r>
            <a:r>
              <a:rPr lang="en-US" sz="2000" dirty="0">
                <a:latin typeface="Montserrat" panose="00000500000000000000" charset="0"/>
              </a:rPr>
              <a:t> </a:t>
            </a:r>
            <a:r>
              <a:rPr lang="en-US" sz="2000" dirty="0" err="1">
                <a:latin typeface="Montserrat" panose="00000500000000000000" charset="0"/>
              </a:rPr>
              <a:t>lumbricoides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category 1: </a:t>
            </a:r>
            <a:r>
              <a:rPr lang="en-US" sz="2000" dirty="0" err="1">
                <a:latin typeface="Montserrat" panose="00000500000000000000" charset="0"/>
              </a:rPr>
              <a:t>Capillaria</a:t>
            </a:r>
            <a:r>
              <a:rPr lang="en-US" sz="2000" dirty="0">
                <a:latin typeface="Montserrat" panose="00000500000000000000" charset="0"/>
              </a:rPr>
              <a:t> </a:t>
            </a:r>
            <a:r>
              <a:rPr lang="en-US" sz="2000" dirty="0" err="1">
                <a:latin typeface="Montserrat" panose="00000500000000000000" charset="0"/>
              </a:rPr>
              <a:t>philippinensis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category 2: </a:t>
            </a:r>
            <a:r>
              <a:rPr lang="en-US" sz="2000" dirty="0" err="1">
                <a:latin typeface="Montserrat" panose="00000500000000000000" charset="0"/>
              </a:rPr>
              <a:t>Enterobius</a:t>
            </a:r>
            <a:r>
              <a:rPr lang="en-US" sz="2000" dirty="0">
                <a:latin typeface="Montserrat" panose="00000500000000000000" charset="0"/>
              </a:rPr>
              <a:t> </a:t>
            </a:r>
            <a:r>
              <a:rPr lang="en-US" sz="2000" dirty="0" err="1">
                <a:latin typeface="Montserrat" panose="00000500000000000000" charset="0"/>
              </a:rPr>
              <a:t>vermicularis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category 3: </a:t>
            </a:r>
            <a:r>
              <a:rPr lang="en-US" sz="2000" dirty="0" err="1">
                <a:latin typeface="Montserrat" panose="00000500000000000000" charset="0"/>
              </a:rPr>
              <a:t>Fasciolopsis</a:t>
            </a:r>
            <a:r>
              <a:rPr lang="en-US" sz="2000" dirty="0">
                <a:latin typeface="Montserrat" panose="00000500000000000000" charset="0"/>
              </a:rPr>
              <a:t> </a:t>
            </a:r>
            <a:r>
              <a:rPr lang="en-US" sz="2000" dirty="0" err="1">
                <a:latin typeface="Montserrat" panose="00000500000000000000" charset="0"/>
              </a:rPr>
              <a:t>buski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category 4: Hookworm egg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category 5: </a:t>
            </a:r>
            <a:r>
              <a:rPr lang="en-US" sz="2000" dirty="0" err="1">
                <a:latin typeface="Montserrat" panose="00000500000000000000" charset="0"/>
              </a:rPr>
              <a:t>Hymenolepis</a:t>
            </a:r>
            <a:r>
              <a:rPr lang="en-US" sz="2000" dirty="0">
                <a:latin typeface="Montserrat" panose="00000500000000000000" charset="0"/>
              </a:rPr>
              <a:t> </a:t>
            </a:r>
            <a:r>
              <a:rPr lang="en-US" sz="2000" dirty="0" err="1">
                <a:latin typeface="Montserrat" panose="00000500000000000000" charset="0"/>
              </a:rPr>
              <a:t>diminuta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category 6: </a:t>
            </a:r>
            <a:r>
              <a:rPr lang="en-US" sz="2000" dirty="0" err="1">
                <a:latin typeface="Montserrat" panose="00000500000000000000" charset="0"/>
              </a:rPr>
              <a:t>Hymenolepis</a:t>
            </a:r>
            <a:r>
              <a:rPr lang="en-US" sz="2000" dirty="0">
                <a:latin typeface="Montserrat" panose="00000500000000000000" charset="0"/>
              </a:rPr>
              <a:t> nana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category 7: </a:t>
            </a:r>
            <a:r>
              <a:rPr lang="en-US" sz="2000" dirty="0" err="1">
                <a:latin typeface="Montserrat" panose="00000500000000000000" charset="0"/>
              </a:rPr>
              <a:t>Opisthorchis</a:t>
            </a:r>
            <a:r>
              <a:rPr lang="en-US" sz="2000" dirty="0">
                <a:latin typeface="Montserrat" panose="00000500000000000000" charset="0"/>
              </a:rPr>
              <a:t> </a:t>
            </a:r>
            <a:r>
              <a:rPr lang="en-US" sz="2000" dirty="0" err="1">
                <a:latin typeface="Montserrat" panose="00000500000000000000" charset="0"/>
              </a:rPr>
              <a:t>viverrine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category 8: </a:t>
            </a:r>
            <a:r>
              <a:rPr lang="en-US" sz="2000" dirty="0" err="1">
                <a:latin typeface="Montserrat" panose="00000500000000000000" charset="0"/>
              </a:rPr>
              <a:t>Paragonimus</a:t>
            </a:r>
            <a:r>
              <a:rPr lang="en-US" sz="2000" dirty="0">
                <a:latin typeface="Montserrat" panose="00000500000000000000" charset="0"/>
              </a:rPr>
              <a:t> </a:t>
            </a:r>
            <a:r>
              <a:rPr lang="en-US" sz="2000" dirty="0" err="1">
                <a:latin typeface="Montserrat" panose="00000500000000000000" charset="0"/>
              </a:rPr>
              <a:t>spp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category 9: </a:t>
            </a:r>
            <a:r>
              <a:rPr lang="en-US" sz="2000" dirty="0" err="1">
                <a:latin typeface="Montserrat" panose="00000500000000000000" charset="0"/>
              </a:rPr>
              <a:t>Taenia</a:t>
            </a:r>
            <a:r>
              <a:rPr lang="en-US" sz="2000" dirty="0">
                <a:latin typeface="Montserrat" panose="00000500000000000000" charset="0"/>
              </a:rPr>
              <a:t> spp. egg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category 10: </a:t>
            </a:r>
            <a:r>
              <a:rPr lang="en-US" sz="2000" dirty="0" err="1">
                <a:latin typeface="Montserrat" panose="00000500000000000000" charset="0"/>
              </a:rPr>
              <a:t>Trichuris</a:t>
            </a:r>
            <a:r>
              <a:rPr lang="en-US" sz="2000" dirty="0">
                <a:latin typeface="Montserrat" panose="00000500000000000000" charset="0"/>
              </a:rPr>
              <a:t> </a:t>
            </a:r>
            <a:r>
              <a:rPr lang="en-US" sz="2000" dirty="0" err="1">
                <a:latin typeface="Montserrat" panose="00000500000000000000" charset="0"/>
              </a:rPr>
              <a:t>trichiura</a:t>
            </a:r>
            <a:endParaRPr lang="en-US" sz="2000" dirty="0">
              <a:latin typeface="Montserrat" panose="00000500000000000000" charset="0"/>
            </a:endParaRPr>
          </a:p>
          <a:p>
            <a:br>
              <a:rPr lang="en-US" sz="2000" dirty="0">
                <a:latin typeface="Montserrat" panose="00000500000000000000" charset="0"/>
              </a:rPr>
            </a:br>
            <a:r>
              <a:rPr lang="en-US" sz="2000" dirty="0" smtClean="0">
                <a:latin typeface="Montserrat" panose="00000500000000000000" charset="0"/>
              </a:rPr>
              <a:t>Annotation </a:t>
            </a:r>
            <a:r>
              <a:rPr lang="en-US" sz="2000" dirty="0">
                <a:latin typeface="Montserrat" panose="00000500000000000000" charset="0"/>
              </a:rPr>
              <a:t>Format : COCO JSON</a:t>
            </a:r>
            <a:endParaRPr lang="en-US" sz="2000" dirty="0">
              <a:latin typeface="Montserrat" panose="00000500000000000000" charset="0"/>
            </a:endParaRPr>
          </a:p>
          <a:p>
            <a:br>
              <a:rPr lang="en-US" sz="2000" dirty="0"/>
            </a:br>
            <a:endParaRPr lang="en-US" sz="2000" dirty="0">
              <a:solidFill>
                <a:srgbClr val="141414"/>
              </a:solidFill>
              <a:latin typeface="Montserrat" panose="000005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085850"/>
            <a:ext cx="9439405" cy="6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>
                <a:solidFill>
                  <a:srgbClr val="E74D4E"/>
                </a:solidFill>
                <a:latin typeface="Montserrat Bold" panose="00000800000000000000"/>
              </a:rPr>
              <a:t>Data Collection &amp; Preparation</a:t>
            </a:r>
            <a:endParaRPr lang="en-US" sz="4800" spc="-48">
              <a:solidFill>
                <a:srgbClr val="E74D4E"/>
              </a:solidFill>
              <a:latin typeface="Montserrat Bold" panose="00000800000000000000"/>
            </a:endParaRPr>
          </a:p>
        </p:txBody>
      </p:sp>
      <p:pic>
        <p:nvPicPr>
          <p:cNvPr id="2050" name="Picture 2" descr="https://lh7-us.googleusercontent.com/FnQTJEvQmAidNc7ap9mHKJsEbCoyh-X_USwnyuQbbfxTpxPa_RP-pZPQ4hcfb3Ul-mZjk_CAd7Q6rsGl1-XklfAaPyMLzRn6o_MMsSFkCfgu7T3hPlynXaNUhYCEFiburMqikEgJV6_bOfQ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86915" y="2814785"/>
            <a:ext cx="10325100" cy="461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38175"/>
            <a:ext cx="13650249" cy="338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fontAlgn="base"/>
            <a:r>
              <a:rPr lang="en-US" sz="2000" dirty="0" smtClean="0">
                <a:latin typeface="Montserrat" panose="00000500000000000000" charset="0"/>
              </a:rPr>
              <a:t>Dataset comes with default preprocessed images :</a:t>
            </a:r>
            <a:endParaRPr lang="en-US" sz="2000" dirty="0" smtClean="0">
              <a:latin typeface="Montserrat" panose="00000500000000000000" charset="0"/>
            </a:endParaRPr>
          </a:p>
          <a:p>
            <a:pPr fontAlgn="base"/>
            <a:endParaRPr lang="en-US" sz="2000" dirty="0">
              <a:latin typeface="Montserrat" panose="00000500000000000000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Montserrat" panose="00000500000000000000" charset="0"/>
              </a:rPr>
              <a:t>Apply </a:t>
            </a:r>
            <a:r>
              <a:rPr lang="en-US" sz="2000" dirty="0">
                <a:latin typeface="Montserrat" panose="00000500000000000000" charset="0"/>
              </a:rPr>
              <a:t>Gaussian blur with a standard deviation between 0.0 - 3.0</a:t>
            </a:r>
            <a:endParaRPr lang="en-US" sz="2000" dirty="0">
              <a:latin typeface="Montserrat" panose="00000500000000000000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anose="00000500000000000000" charset="0"/>
              </a:rPr>
              <a:t>Crop each side by a random value from 0 to 30%</a:t>
            </a:r>
            <a:endParaRPr lang="en-US" sz="2000" dirty="0">
              <a:latin typeface="Montserrat" panose="00000500000000000000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anose="00000500000000000000" charset="0"/>
              </a:rPr>
              <a:t>Apply motion blur (10% of total images) with a random kernel size of 3- 35 pixels and orientation of 0-360 degree</a:t>
            </a:r>
            <a:endParaRPr lang="en-US" sz="2000" dirty="0">
              <a:latin typeface="Montserrat" panose="00000500000000000000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anose="00000500000000000000" charset="0"/>
              </a:rPr>
              <a:t>Apply Gaussian noise with a standard deviation between 0.0 - 25.5 (to each </a:t>
            </a:r>
            <a:r>
              <a:rPr lang="en-US" sz="2000" dirty="0" err="1">
                <a:latin typeface="Montserrat" panose="00000500000000000000" charset="0"/>
              </a:rPr>
              <a:t>colour</a:t>
            </a:r>
            <a:r>
              <a:rPr lang="en-US" sz="2000" dirty="0">
                <a:latin typeface="Montserrat" panose="00000500000000000000" charset="0"/>
              </a:rPr>
              <a:t> channel separately)</a:t>
            </a:r>
            <a:endParaRPr lang="en-US" sz="2000" dirty="0">
              <a:latin typeface="Montserrat" panose="00000500000000000000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anose="00000500000000000000" charset="0"/>
              </a:rPr>
              <a:t>Apply Poisson noise with a lambda (the expected rate of occurrences) between 0.0 - 5.0</a:t>
            </a:r>
            <a:endParaRPr lang="en-US" sz="2000" dirty="0">
              <a:latin typeface="Montserrat" panose="00000500000000000000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anose="00000500000000000000" charset="0"/>
              </a:rPr>
              <a:t>Adjust image saturation by adding a value in a range of -25 - +25 to the S channel of the HSV </a:t>
            </a:r>
            <a:r>
              <a:rPr lang="en-US" sz="2000" dirty="0" err="1">
                <a:latin typeface="Montserrat" panose="00000500000000000000" charset="0"/>
              </a:rPr>
              <a:t>colour</a:t>
            </a:r>
            <a:r>
              <a:rPr lang="en-US" sz="2000" dirty="0">
                <a:latin typeface="Montserrat" panose="00000500000000000000" charset="0"/>
              </a:rPr>
              <a:t> space</a:t>
            </a:r>
            <a:endParaRPr lang="en-US" sz="2000" dirty="0">
              <a:latin typeface="Montserrat" panose="00000500000000000000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anose="00000500000000000000" charset="0"/>
              </a:rPr>
              <a:t>Adjust contrast using gamma correction with a gamma value between 0.5 - 2.0</a:t>
            </a:r>
            <a:endParaRPr lang="en-US" sz="2000" dirty="0">
              <a:latin typeface="Montserrat" panose="00000500000000000000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085850"/>
            <a:ext cx="9439405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 dirty="0" smtClean="0">
                <a:solidFill>
                  <a:srgbClr val="E74D4E"/>
                </a:solidFill>
                <a:latin typeface="Montserrat Bold" panose="00000800000000000000"/>
              </a:rPr>
              <a:t>Data Preprocessing</a:t>
            </a:r>
            <a:endParaRPr lang="en-US" sz="4800" spc="-48" dirty="0">
              <a:solidFill>
                <a:srgbClr val="E74D4E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5172" y="2095500"/>
            <a:ext cx="13650249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000" dirty="0">
                <a:latin typeface="Montserrat" panose="00000500000000000000" charset="0"/>
              </a:rPr>
              <a:t>Model </a:t>
            </a:r>
            <a:r>
              <a:rPr lang="en-US" sz="2000" dirty="0" smtClean="0">
                <a:latin typeface="Montserrat" panose="00000500000000000000" charset="0"/>
              </a:rPr>
              <a:t>		: YOLO-</a:t>
            </a:r>
            <a:r>
              <a:rPr lang="en-US" sz="2000" dirty="0" err="1" smtClean="0">
                <a:latin typeface="Montserrat" panose="00000500000000000000" charset="0"/>
              </a:rPr>
              <a:t>NASm</a:t>
            </a:r>
            <a:endParaRPr lang="en-US" sz="2000" dirty="0" smtClean="0">
              <a:latin typeface="Montserrat" panose="00000500000000000000" charset="0"/>
            </a:endParaRPr>
          </a:p>
          <a:p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Dataset used </a:t>
            </a:r>
            <a:r>
              <a:rPr lang="en-US" sz="2000" dirty="0" smtClean="0">
                <a:latin typeface="Montserrat" panose="00000500000000000000" charset="0"/>
              </a:rPr>
              <a:t>	: </a:t>
            </a:r>
            <a:r>
              <a:rPr lang="en-US" sz="2000" dirty="0">
                <a:latin typeface="Montserrat" panose="00000500000000000000" charset="0"/>
              </a:rPr>
              <a:t>20 % of full dataset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Split into train(160/cat), valid(40/cat), </a:t>
            </a:r>
            <a:r>
              <a:rPr lang="en-US" sz="2000" dirty="0" smtClean="0">
                <a:latin typeface="Montserrat" panose="00000500000000000000" charset="0"/>
              </a:rPr>
              <a:t>test</a:t>
            </a:r>
            <a:endParaRPr lang="en-US" sz="2000" dirty="0" smtClean="0">
              <a:latin typeface="Montserrat" panose="00000500000000000000" charset="0"/>
            </a:endParaRPr>
          </a:p>
          <a:p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Batch </a:t>
            </a:r>
            <a:r>
              <a:rPr lang="en-US" sz="2000" dirty="0" smtClean="0">
                <a:latin typeface="Montserrat" panose="00000500000000000000" charset="0"/>
              </a:rPr>
              <a:t>		: 16</a:t>
            </a:r>
            <a:endParaRPr lang="en-US" sz="2000" dirty="0" smtClean="0">
              <a:latin typeface="Montserrat" panose="00000500000000000000" charset="0"/>
            </a:endParaRPr>
          </a:p>
          <a:p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 smtClean="0">
                <a:latin typeface="Montserrat" panose="00000500000000000000" charset="0"/>
              </a:rPr>
              <a:t>Epochs	: 30</a:t>
            </a:r>
            <a:endParaRPr lang="en-US" sz="2000" dirty="0" smtClean="0">
              <a:latin typeface="Montserrat" panose="00000500000000000000" charset="0"/>
            </a:endParaRPr>
          </a:p>
          <a:p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Workers </a:t>
            </a:r>
            <a:r>
              <a:rPr lang="en-US" sz="2000" dirty="0" smtClean="0">
                <a:latin typeface="Montserrat" panose="00000500000000000000" charset="0"/>
              </a:rPr>
              <a:t>	: 8</a:t>
            </a:r>
            <a:endParaRPr lang="en-US" sz="2000" dirty="0" smtClean="0">
              <a:latin typeface="Montserrat" panose="00000500000000000000" charset="0"/>
            </a:endParaRPr>
          </a:p>
          <a:p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Optimizer </a:t>
            </a:r>
            <a:r>
              <a:rPr lang="en-US" sz="2000" dirty="0" smtClean="0">
                <a:latin typeface="Montserrat" panose="00000500000000000000" charset="0"/>
              </a:rPr>
              <a:t>	: </a:t>
            </a:r>
            <a:r>
              <a:rPr lang="en-US" sz="2000" dirty="0" err="1">
                <a:latin typeface="Montserrat" panose="00000500000000000000" charset="0"/>
              </a:rPr>
              <a:t>AdamW</a:t>
            </a:r>
            <a:endParaRPr lang="en-US" sz="2000" dirty="0">
              <a:solidFill>
                <a:srgbClr val="141414"/>
              </a:solidFill>
              <a:latin typeface="Montserrat" panose="00000500000000000000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085850"/>
            <a:ext cx="9439405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 dirty="0" smtClean="0">
                <a:solidFill>
                  <a:srgbClr val="E74D4E"/>
                </a:solidFill>
                <a:latin typeface="Montserrat Bold" panose="00000800000000000000"/>
              </a:rPr>
              <a:t>Experiment 1</a:t>
            </a:r>
            <a:endParaRPr lang="en-US" sz="4800" spc="-48" dirty="0">
              <a:solidFill>
                <a:srgbClr val="E74D4E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699" y="2095500"/>
            <a:ext cx="13650249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000" dirty="0">
                <a:latin typeface="Montserrat" panose="00000500000000000000" charset="0"/>
              </a:rPr>
              <a:t>Precision  </a:t>
            </a:r>
            <a:r>
              <a:rPr lang="en-US" sz="2000" dirty="0" smtClean="0">
                <a:latin typeface="Montserrat" panose="00000500000000000000" charset="0"/>
              </a:rPr>
              <a:t>	: </a:t>
            </a:r>
            <a:r>
              <a:rPr lang="en-US" sz="2000" dirty="0">
                <a:latin typeface="Montserrat" panose="00000500000000000000" charset="0"/>
              </a:rPr>
              <a:t>0.694 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 smtClean="0">
                <a:latin typeface="Montserrat" panose="00000500000000000000" charset="0"/>
              </a:rPr>
              <a:t>Recall</a:t>
            </a:r>
            <a:r>
              <a:rPr lang="en-US" sz="2000" dirty="0">
                <a:latin typeface="Montserrat" panose="00000500000000000000" charset="0"/>
              </a:rPr>
              <a:t>  </a:t>
            </a:r>
            <a:r>
              <a:rPr lang="en-US" sz="2000" dirty="0" smtClean="0">
                <a:latin typeface="Montserrat" panose="00000500000000000000" charset="0"/>
              </a:rPr>
              <a:t>		: 0.531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 smtClean="0">
                <a:latin typeface="Montserrat" panose="00000500000000000000" charset="0"/>
              </a:rPr>
              <a:t>mAP50</a:t>
            </a:r>
            <a:r>
              <a:rPr lang="en-US" sz="2000" dirty="0">
                <a:latin typeface="Montserrat" panose="00000500000000000000" charset="0"/>
              </a:rPr>
              <a:t>  </a:t>
            </a:r>
            <a:r>
              <a:rPr lang="en-US" sz="2000" dirty="0" smtClean="0">
                <a:latin typeface="Montserrat" panose="00000500000000000000" charset="0"/>
              </a:rPr>
              <a:t>	: 0.592</a:t>
            </a:r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 smtClean="0">
                <a:latin typeface="Montserrat" panose="00000500000000000000" charset="0"/>
              </a:rPr>
              <a:t>F1</a:t>
            </a:r>
            <a:r>
              <a:rPr lang="en-US" sz="2000" dirty="0">
                <a:latin typeface="Montserrat" panose="00000500000000000000" charset="0"/>
              </a:rPr>
              <a:t> </a:t>
            </a:r>
            <a:r>
              <a:rPr lang="en-US" sz="2000" dirty="0" smtClean="0">
                <a:latin typeface="Montserrat" panose="00000500000000000000" charset="0"/>
              </a:rPr>
              <a:t>score 	: </a:t>
            </a:r>
            <a:r>
              <a:rPr lang="en-US" sz="2000" dirty="0">
                <a:latin typeface="Montserrat" panose="00000500000000000000" charset="0"/>
              </a:rPr>
              <a:t>0.549</a:t>
            </a:r>
            <a:endParaRPr lang="en-US" sz="2000" dirty="0">
              <a:latin typeface="Montserrat" panose="00000500000000000000" charset="0"/>
            </a:endParaRPr>
          </a:p>
          <a:p>
            <a:br>
              <a:rPr lang="en-US" sz="2000" dirty="0"/>
            </a:br>
            <a:endParaRPr lang="en-US" sz="2000" dirty="0">
              <a:solidFill>
                <a:srgbClr val="141414"/>
              </a:solidFill>
              <a:latin typeface="Montserrat" panose="000005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085850"/>
            <a:ext cx="9439405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 dirty="0" smtClean="0">
                <a:solidFill>
                  <a:srgbClr val="E74D4E"/>
                </a:solidFill>
                <a:latin typeface="Montserrat Bold" panose="00000800000000000000"/>
              </a:rPr>
              <a:t>Experiment 1 Result</a:t>
            </a:r>
            <a:endParaRPr lang="en-US" sz="4800" spc="-48" dirty="0">
              <a:solidFill>
                <a:srgbClr val="E74D4E"/>
              </a:solidFill>
              <a:latin typeface="Montserrat Bold" panose="00000800000000000000"/>
            </a:endParaRPr>
          </a:p>
        </p:txBody>
      </p:sp>
      <p:pic>
        <p:nvPicPr>
          <p:cNvPr id="3074" name="Picture 2" descr="https://lh7-us.googleusercontent.com/Hpf_hYfAmw1G5g3e95vkZlKiiybGx5SDzPU6d65ongcB8mhQTmabeqouzqLF_OSdLLe2VXLzjIf4xOKlKXce3qQY35rl9dpuodQK487bmVnKxwNcOwem3rkQk4VYl4F62CLVs_yhaVDjW0c=s204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208" y="2189626"/>
            <a:ext cx="8877300" cy="790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7-us.googleusercontent.com/SZaCBSs-Ye7QtduHjRU9aRxfCzfjfRjMsCyRa57Ru2qTCsMZT4UhCtvjyZFOp54b2ST-cFTiLpBC_8R18d5PYhDxgbNiTS_7Ve9myjNvq-QNgy7g_97lQ0KXE9AHmY4V4VDIhio0w9_c-0w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9" y="3310873"/>
            <a:ext cx="668655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7-us.googleusercontent.com/Dzrk5eaMZh42cN89GWbQ9CTMaTXykl5UHWnlbrQJ9fO9yZDek-wQEDKfbyBv619Pz0yYkoa2-7LNvcHkUg1STY5jYRSAMlaVYCKFrk1PMM7TiKZQZB_alFWUGcVICiG9wyHKjeEalRpf9NM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11" y="6835124"/>
            <a:ext cx="6704838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7-us.googleusercontent.com/v8-tymaZ66MzSGUB3UPd2em9RE4LhKsvNlOWkqfnhMFmEt3PzH8PAitE3B8WLiFw6uCQ59BW3AyRd7cs42BPDu4O_IEzw205M9aG5_S9qg56CHbKmFw_9L_No_ewMFMHlM-K7ObAnLkfVQg=s204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632" y="800100"/>
            <a:ext cx="126492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7-us.googleusercontent.com/RgIG9kGK-Sbw8urh1IBggObiN9UvlLxfyW0f8Is3U406m808J4Y9x5UHToV6H2LK9LfDVzJgN4Oht5ud2kybsiqYx5XJsGmj1eC_CBKnSVSs5eBe3Eq-_sTbwoGAhnnAaXWCK5AdDacbWbI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998464"/>
            <a:ext cx="12620625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7432" y="2104935"/>
            <a:ext cx="5410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Montserrat" panose="00000500000000000000" charset="0"/>
              </a:rPr>
              <a:t>Example of False Positive and False Negative Prediction</a:t>
            </a:r>
            <a:endParaRPr lang="en-US" dirty="0">
              <a:latin typeface="Montserrat" panose="00000500000000000000" charset="0"/>
            </a:endParaRPr>
          </a:p>
          <a:p>
            <a:br>
              <a:rPr lang="en-US" dirty="0"/>
            </a:br>
            <a:endParaRPr lang="en-US" dirty="0">
              <a:solidFill>
                <a:srgbClr val="141414"/>
              </a:solidFill>
              <a:latin typeface="Montserrat" panose="0000050000000000000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" y="7353300"/>
            <a:ext cx="5407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ontserrat" panose="00000500000000000000" charset="0"/>
              </a:rPr>
              <a:t>Example of </a:t>
            </a:r>
            <a:r>
              <a:rPr lang="en-US" dirty="0" smtClean="0">
                <a:latin typeface="Montserrat" panose="00000500000000000000" charset="0"/>
              </a:rPr>
              <a:t>Double Detection prediction</a:t>
            </a:r>
            <a:endParaRPr lang="en-US" dirty="0">
              <a:latin typeface="Montserrat" panose="00000500000000000000" charset="0"/>
            </a:endParaRPr>
          </a:p>
          <a:p>
            <a:br>
              <a:rPr lang="en-US" dirty="0"/>
            </a:br>
            <a:endParaRPr lang="en-US" dirty="0">
              <a:solidFill>
                <a:srgbClr val="141414"/>
              </a:solidFill>
              <a:latin typeface="Montserrat" panose="000005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38175"/>
            <a:ext cx="13650249" cy="5232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000" dirty="0">
                <a:latin typeface="Montserrat" panose="00000500000000000000" charset="0"/>
              </a:rPr>
              <a:t>Model </a:t>
            </a:r>
            <a:r>
              <a:rPr lang="en-US" sz="2000" dirty="0" smtClean="0">
                <a:latin typeface="Montserrat" panose="00000500000000000000" charset="0"/>
              </a:rPr>
              <a:t>		: YOLOv5m</a:t>
            </a:r>
            <a:endParaRPr lang="en-US" sz="2000" dirty="0" smtClean="0">
              <a:latin typeface="Montserrat" panose="00000500000000000000" charset="0"/>
            </a:endParaRPr>
          </a:p>
          <a:p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Dataset used : Full </a:t>
            </a:r>
            <a:r>
              <a:rPr lang="en-US" sz="2000" dirty="0" smtClean="0">
                <a:latin typeface="Montserrat" panose="00000500000000000000" charset="0"/>
              </a:rPr>
              <a:t>dataset</a:t>
            </a:r>
            <a:endParaRPr lang="en-US" sz="2000" dirty="0" smtClean="0">
              <a:latin typeface="Montserrat" panose="00000500000000000000" charset="0"/>
            </a:endParaRPr>
          </a:p>
          <a:p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Split </a:t>
            </a:r>
            <a:r>
              <a:rPr lang="en-US" sz="2000" dirty="0" smtClean="0">
                <a:latin typeface="Montserrat" panose="00000500000000000000" charset="0"/>
              </a:rPr>
              <a:t>		: </a:t>
            </a:r>
            <a:r>
              <a:rPr lang="en-US" sz="2000" dirty="0">
                <a:latin typeface="Montserrat" panose="00000500000000000000" charset="0"/>
              </a:rPr>
              <a:t>Train  8800 (800 per category)</a:t>
            </a:r>
            <a:br>
              <a:rPr lang="en-US" sz="2000" dirty="0">
                <a:latin typeface="Montserrat" panose="00000500000000000000" charset="0"/>
              </a:rPr>
            </a:br>
            <a:r>
              <a:rPr lang="en-US" sz="2000" dirty="0">
                <a:latin typeface="Montserrat" panose="00000500000000000000" charset="0"/>
              </a:rPr>
              <a:t>  </a:t>
            </a:r>
            <a:r>
              <a:rPr lang="en-US" sz="2000" dirty="0" smtClean="0">
                <a:latin typeface="Montserrat" panose="00000500000000000000" charset="0"/>
              </a:rPr>
              <a:t>		  Val</a:t>
            </a:r>
            <a:r>
              <a:rPr lang="en-US" sz="2000" dirty="0">
                <a:latin typeface="Montserrat" panose="00000500000000000000" charset="0"/>
              </a:rPr>
              <a:t>  2200 (200 per category)</a:t>
            </a:r>
            <a:br>
              <a:rPr lang="en-US" sz="2000" dirty="0">
                <a:latin typeface="Montserrat" panose="00000500000000000000" charset="0"/>
              </a:rPr>
            </a:br>
            <a:r>
              <a:rPr lang="en-US" sz="2000" dirty="0">
                <a:latin typeface="Montserrat" panose="00000500000000000000" charset="0"/>
              </a:rPr>
              <a:t>  </a:t>
            </a:r>
            <a:r>
              <a:rPr lang="en-US" sz="2000" dirty="0" smtClean="0">
                <a:latin typeface="Montserrat" panose="00000500000000000000" charset="0"/>
              </a:rPr>
              <a:t>		  Test</a:t>
            </a:r>
            <a:r>
              <a:rPr lang="en-US" sz="2000" dirty="0">
                <a:latin typeface="Montserrat" panose="00000500000000000000" charset="0"/>
              </a:rPr>
              <a:t>  </a:t>
            </a:r>
            <a:r>
              <a:rPr lang="en-US" sz="2000" dirty="0" smtClean="0">
                <a:latin typeface="Montserrat" panose="00000500000000000000" charset="0"/>
              </a:rPr>
              <a:t>2200</a:t>
            </a:r>
            <a:endParaRPr lang="en-US" sz="2000" dirty="0" smtClean="0">
              <a:latin typeface="Montserrat" panose="00000500000000000000" charset="0"/>
            </a:endParaRPr>
          </a:p>
          <a:p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Batch </a:t>
            </a:r>
            <a:r>
              <a:rPr lang="en-US" sz="2000" dirty="0" smtClean="0">
                <a:latin typeface="Montserrat" panose="00000500000000000000" charset="0"/>
              </a:rPr>
              <a:t>		: 12</a:t>
            </a:r>
            <a:endParaRPr lang="en-US" sz="2000" dirty="0" smtClean="0">
              <a:latin typeface="Montserrat" panose="00000500000000000000" charset="0"/>
            </a:endParaRPr>
          </a:p>
          <a:p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Epochs </a:t>
            </a:r>
            <a:r>
              <a:rPr lang="en-US" sz="2000" dirty="0" smtClean="0">
                <a:latin typeface="Montserrat" panose="00000500000000000000" charset="0"/>
              </a:rPr>
              <a:t>	: 40</a:t>
            </a:r>
            <a:endParaRPr lang="en-US" sz="2000" dirty="0" smtClean="0">
              <a:latin typeface="Montserrat" panose="00000500000000000000" charset="0"/>
            </a:endParaRPr>
          </a:p>
          <a:p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Workers </a:t>
            </a:r>
            <a:r>
              <a:rPr lang="en-US" sz="2000" dirty="0" smtClean="0">
                <a:latin typeface="Montserrat" panose="00000500000000000000" charset="0"/>
              </a:rPr>
              <a:t>	: 32</a:t>
            </a:r>
            <a:endParaRPr lang="en-US" sz="2000" dirty="0" smtClean="0">
              <a:latin typeface="Montserrat" panose="00000500000000000000" charset="0"/>
            </a:endParaRPr>
          </a:p>
          <a:p>
            <a:endParaRPr lang="en-US" sz="2000" dirty="0">
              <a:latin typeface="Montserrat" panose="00000500000000000000" charset="0"/>
            </a:endParaRPr>
          </a:p>
          <a:p>
            <a:r>
              <a:rPr lang="en-US" sz="2000" dirty="0">
                <a:latin typeface="Montserrat" panose="00000500000000000000" charset="0"/>
              </a:rPr>
              <a:t>Optimizer </a:t>
            </a:r>
            <a:r>
              <a:rPr lang="en-US" sz="2000" dirty="0" smtClean="0">
                <a:latin typeface="Montserrat" panose="00000500000000000000" charset="0"/>
              </a:rPr>
              <a:t>	: </a:t>
            </a:r>
            <a:r>
              <a:rPr lang="en-US" sz="2000" dirty="0">
                <a:latin typeface="Montserrat" panose="00000500000000000000" charset="0"/>
              </a:rPr>
              <a:t>SGD</a:t>
            </a:r>
            <a:endParaRPr lang="en-US" sz="2000" dirty="0">
              <a:latin typeface="Montserrat" panose="00000500000000000000" charset="0"/>
            </a:endParaRPr>
          </a:p>
          <a:p>
            <a:br>
              <a:rPr lang="en-US" sz="2000" dirty="0">
                <a:latin typeface="Montserrat" panose="00000500000000000000" charset="0"/>
              </a:rPr>
            </a:br>
            <a:endParaRPr lang="en-US" sz="2000" dirty="0">
              <a:solidFill>
                <a:srgbClr val="141414"/>
              </a:solidFill>
              <a:latin typeface="Montserrat" panose="00000500000000000000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085850"/>
            <a:ext cx="9439405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 dirty="0" smtClean="0">
                <a:solidFill>
                  <a:srgbClr val="E74D4E"/>
                </a:solidFill>
                <a:latin typeface="Montserrat Bold" panose="00000800000000000000"/>
              </a:rPr>
              <a:t>Experiment 2</a:t>
            </a:r>
            <a:endParaRPr lang="en-US" sz="4800" spc="-48" dirty="0">
              <a:solidFill>
                <a:srgbClr val="E74D4E"/>
              </a:solidFill>
              <a:latin typeface="Montserrat Bold" panose="000008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4775</Words>
  <Application>WPS Presentation</Application>
  <PresentationFormat>Custom</PresentationFormat>
  <Paragraphs>227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Arial</vt:lpstr>
      <vt:lpstr>SimSun</vt:lpstr>
      <vt:lpstr>Wingdings</vt:lpstr>
      <vt:lpstr>Montserrat Classic Bold</vt:lpstr>
      <vt:lpstr>Montserrat Classic</vt:lpstr>
      <vt:lpstr>Montserrat Bold</vt:lpstr>
      <vt:lpstr>Montserrat</vt:lpstr>
      <vt:lpstr>Montserrat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 (TEMPLATE)</dc:title>
  <dc:creator/>
  <cp:lastModifiedBy>agrhadii6469</cp:lastModifiedBy>
  <cp:revision>12</cp:revision>
  <dcterms:created xsi:type="dcterms:W3CDTF">2006-08-16T00:00:00Z</dcterms:created>
  <dcterms:modified xsi:type="dcterms:W3CDTF">2023-11-12T06:34:20Z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5EB88AFC4F1D4CB89E236E46754895AF</vt:lpwstr>
  </property>
  <property fmtid="{D5CDD505-2E9C-101B-9397-08002B2CF9AE}" pid="3" name="KSOProductBuildVer">
    <vt:lpwstr>1033-11.2.0.11225</vt:lpwstr>
  </property>
</Properties>
</file>